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5"/>
  </p:notesMasterIdLst>
  <p:sldIdLst>
    <p:sldId id="256" r:id="rId2"/>
    <p:sldId id="374" r:id="rId3"/>
    <p:sldId id="257" r:id="rId4"/>
    <p:sldId id="258" r:id="rId5"/>
    <p:sldId id="259" r:id="rId6"/>
    <p:sldId id="260" r:id="rId7"/>
    <p:sldId id="261" r:id="rId8"/>
    <p:sldId id="262" r:id="rId9"/>
    <p:sldId id="355" r:id="rId10"/>
    <p:sldId id="263" r:id="rId11"/>
    <p:sldId id="264" r:id="rId12"/>
    <p:sldId id="265" r:id="rId13"/>
    <p:sldId id="266" r:id="rId14"/>
    <p:sldId id="267" r:id="rId15"/>
    <p:sldId id="356" r:id="rId16"/>
    <p:sldId id="358" r:id="rId17"/>
    <p:sldId id="385" r:id="rId18"/>
    <p:sldId id="285" r:id="rId19"/>
    <p:sldId id="286" r:id="rId20"/>
    <p:sldId id="287" r:id="rId21"/>
    <p:sldId id="288" r:id="rId22"/>
    <p:sldId id="289" r:id="rId23"/>
    <p:sldId id="290" r:id="rId24"/>
    <p:sldId id="366" r:id="rId25"/>
    <p:sldId id="292" r:id="rId26"/>
    <p:sldId id="293" r:id="rId27"/>
    <p:sldId id="297" r:id="rId28"/>
    <p:sldId id="301" r:id="rId29"/>
    <p:sldId id="306" r:id="rId30"/>
    <p:sldId id="307" r:id="rId31"/>
    <p:sldId id="387" r:id="rId32"/>
    <p:sldId id="386" r:id="rId33"/>
    <p:sldId id="376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89" r:id="rId42"/>
    <p:sldId id="388" r:id="rId43"/>
    <p:sldId id="384" r:id="rId44"/>
    <p:sldId id="309" r:id="rId45"/>
    <p:sldId id="367" r:id="rId46"/>
    <p:sldId id="368" r:id="rId47"/>
    <p:sldId id="369" r:id="rId48"/>
    <p:sldId id="391" r:id="rId49"/>
    <p:sldId id="392" r:id="rId50"/>
    <p:sldId id="393" r:id="rId51"/>
    <p:sldId id="395" r:id="rId52"/>
    <p:sldId id="394" r:id="rId53"/>
    <p:sldId id="396" r:id="rId54"/>
    <p:sldId id="398" r:id="rId55"/>
    <p:sldId id="359" r:id="rId56"/>
    <p:sldId id="360" r:id="rId57"/>
    <p:sldId id="361" r:id="rId58"/>
    <p:sldId id="390" r:id="rId59"/>
    <p:sldId id="316" r:id="rId60"/>
    <p:sldId id="317" r:id="rId61"/>
    <p:sldId id="318" r:id="rId62"/>
    <p:sldId id="347" r:id="rId63"/>
    <p:sldId id="353" r:id="rId6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B978"/>
    <a:srgbClr val="6BA42C"/>
    <a:srgbClr val="FF7E79"/>
    <a:srgbClr val="0365C0"/>
    <a:srgbClr val="A0C283"/>
    <a:srgbClr val="36A4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52" d="100"/>
          <a:sy n="52" d="100"/>
        </p:scale>
        <p:origin x="144" y="24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172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Alpha- transparency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64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095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42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67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04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819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6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s CC BY-SA RStudio"/>
          <p:cNvSpPr txBox="1"/>
          <p:nvPr/>
        </p:nvSpPr>
        <p:spPr>
          <a:xfrm>
            <a:off x="2217" y="13054142"/>
            <a:ext cx="3779386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Slides </a:t>
            </a: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3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8984" y="13081000"/>
            <a:ext cx="453332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hyperlink" Target="https://rstudio.cloud/learn/cheat-sheet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learn/cheat-sheet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ggplot2.tidyverse.or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Visualize Data with"/>
          <p:cNvSpPr txBox="1"/>
          <p:nvPr/>
        </p:nvSpPr>
        <p:spPr>
          <a:xfrm>
            <a:off x="777634" y="1230661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 dirty="0"/>
              <a:t>Visualize Data with</a:t>
            </a:r>
          </a:p>
        </p:txBody>
      </p:sp>
      <p:pic>
        <p:nvPicPr>
          <p:cNvPr id="12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4783" y="4384143"/>
            <a:ext cx="6454434" cy="7483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&quot;Initialize&quot; a plot with ggplot()…"/>
          <p:cNvSpPr txBox="1"/>
          <p:nvPr/>
        </p:nvSpPr>
        <p:spPr>
          <a:xfrm>
            <a:off x="1207045" y="2093557"/>
            <a:ext cx="18608860" cy="2762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1079500" indent="-1079500" algn="l">
              <a:spcBef>
                <a:spcPts val="4100"/>
              </a:spcBef>
              <a:buSzPct val="100000"/>
              <a:buAutoNum type="arabicPeriod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"Initialize" a plot with </a:t>
            </a:r>
            <a:r>
              <a:rPr dirty="0" err="1"/>
              <a:t>ggplot</a:t>
            </a:r>
            <a:r>
              <a:rPr dirty="0"/>
              <a:t>()</a:t>
            </a:r>
          </a:p>
          <a:p>
            <a:pPr marL="1079500" indent="-1079500" algn="l">
              <a:spcBef>
                <a:spcPts val="4100"/>
              </a:spcBef>
              <a:buSzPct val="100000"/>
              <a:buAutoNum type="arabicPeriod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Add layers with </a:t>
            </a:r>
            <a:r>
              <a:rPr dirty="0" err="1"/>
              <a:t>geom</a:t>
            </a:r>
            <a:r>
              <a:rPr dirty="0"/>
              <a:t>_ functions</a:t>
            </a:r>
          </a:p>
        </p:txBody>
      </p:sp>
      <p:pic>
        <p:nvPicPr>
          <p:cNvPr id="17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8" name="Rectangle"/>
          <p:cNvSpPr/>
          <p:nvPr/>
        </p:nvSpPr>
        <p:spPr>
          <a:xfrm>
            <a:off x="1200604" y="5221893"/>
            <a:ext cx="21982793" cy="31118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9" name="ggplot(data = mpg) +…"/>
          <p:cNvSpPr txBox="1"/>
          <p:nvPr/>
        </p:nvSpPr>
        <p:spPr>
          <a:xfrm>
            <a:off x="1207045" y="5221893"/>
            <a:ext cx="22158941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ggplot</a:t>
            </a:r>
            <a:r>
              <a:rPr lang="en-US" sz="4400" dirty="0">
                <a:solidFill>
                  <a:schemeClr val="tx1"/>
                </a:solidFill>
                <a:latin typeface="Lucida Console" panose="020B0609040504020204" pitchFamily="49" charset="0"/>
              </a:rPr>
              <a:t>(data = </a:t>
            </a:r>
            <a:r>
              <a:rPr lang="en-US" sz="4400" dirty="0">
                <a:solidFill>
                  <a:srgbClr val="0070C0"/>
                </a:solidFill>
                <a:latin typeface="Lucida Console" panose="020B0609040504020204" pitchFamily="49" charset="0"/>
              </a:rPr>
              <a:t>genome</a:t>
            </a:r>
            <a:r>
              <a:rPr lang="en-US" sz="4400" dirty="0">
                <a:solidFill>
                  <a:schemeClr val="tx1"/>
                </a:solidFill>
                <a:latin typeface="Lucida Console" panose="020B06090405040202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400" dirty="0">
                <a:solidFill>
                  <a:schemeClr val="tx1"/>
                </a:solidFill>
                <a:latin typeface="Lucida Console" panose="020B0609040504020204" pitchFamily="49" charset="0"/>
              </a:rPr>
              <a:t> 	 </a:t>
            </a:r>
            <a:r>
              <a:rPr lang="en-US" sz="4400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4400" dirty="0">
                <a:solidFill>
                  <a:schemeClr val="tx1"/>
                </a:solidFill>
                <a:latin typeface="Lucida Console" panose="020B0609040504020204" pitchFamily="49" charset="0"/>
              </a:rPr>
              <a:t>(mapping=</a:t>
            </a:r>
            <a:r>
              <a:rPr lang="en-US" sz="4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4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sz="4400" dirty="0">
                <a:solidFill>
                  <a:srgbClr val="0070C0"/>
                </a:solidFill>
                <a:latin typeface="Lucida Console" panose="020B0609040504020204" pitchFamily="49" charset="0"/>
              </a:rPr>
              <a:t>x = </a:t>
            </a:r>
            <a:r>
              <a:rPr lang="en-US" sz="4400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length_mm</a:t>
            </a:r>
            <a:r>
              <a:rPr lang="en-US" sz="4400" dirty="0">
                <a:solidFill>
                  <a:srgbClr val="0070C0"/>
                </a:solidFill>
                <a:latin typeface="Lucida Console" panose="020B0609040504020204" pitchFamily="49" charset="0"/>
              </a:rPr>
              <a:t>, y </a:t>
            </a:r>
            <a:r>
              <a:rPr lang="en-US" sz="4400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=</a:t>
            </a:r>
            <a:r>
              <a:rPr lang="en-US" sz="4400" dirty="0" err="1" smtClean="0">
                <a:solidFill>
                  <a:srgbClr val="0070C0"/>
                </a:solidFill>
                <a:latin typeface="Lucida Console" panose="020B0609040504020204" pitchFamily="49" charset="0"/>
              </a:rPr>
              <a:t>protein_codinggenes</a:t>
            </a:r>
            <a:r>
              <a:rPr lang="en-US" sz="4400" dirty="0">
                <a:solidFill>
                  <a:schemeClr val="tx1"/>
                </a:solidFill>
                <a:latin typeface="Lucida Console" panose="020B0609040504020204" pitchFamily="49" charset="0"/>
              </a:rPr>
              <a:t>))</a:t>
            </a:r>
          </a:p>
        </p:txBody>
      </p:sp>
      <p:sp>
        <p:nvSpPr>
          <p:cNvPr id="180" name="Text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5" name="Rectangle"/>
          <p:cNvSpPr/>
          <p:nvPr/>
        </p:nvSpPr>
        <p:spPr>
          <a:xfrm>
            <a:off x="1200604" y="5221893"/>
            <a:ext cx="21982793" cy="31118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6" name="ggplot(data = mpg) +…"/>
          <p:cNvSpPr txBox="1"/>
          <p:nvPr/>
        </p:nvSpPr>
        <p:spPr>
          <a:xfrm>
            <a:off x="1254391" y="5541777"/>
            <a:ext cx="21982793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ggplot</a:t>
            </a:r>
            <a:r>
              <a:rPr lang="en-US" sz="4400" dirty="0">
                <a:solidFill>
                  <a:schemeClr val="tx1"/>
                </a:solidFill>
                <a:latin typeface="Lucida Console" panose="020B0609040504020204" pitchFamily="49" charset="0"/>
              </a:rPr>
              <a:t>(data = </a:t>
            </a:r>
            <a:r>
              <a:rPr lang="en-US" sz="4400" dirty="0">
                <a:solidFill>
                  <a:srgbClr val="0070C0"/>
                </a:solidFill>
                <a:latin typeface="Lucida Console" panose="020B0609040504020204" pitchFamily="49" charset="0"/>
              </a:rPr>
              <a:t>genome</a:t>
            </a:r>
            <a:r>
              <a:rPr lang="en-US" sz="4400" dirty="0">
                <a:solidFill>
                  <a:schemeClr val="tx1"/>
                </a:solidFill>
                <a:latin typeface="Lucida Console" panose="020B06090405040202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400" dirty="0">
                <a:solidFill>
                  <a:schemeClr val="tx1"/>
                </a:solidFill>
                <a:latin typeface="Lucida Console" panose="020B0609040504020204" pitchFamily="49" charset="0"/>
              </a:rPr>
              <a:t> 	 </a:t>
            </a:r>
            <a:r>
              <a:rPr lang="en-US" sz="4400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4400" dirty="0">
                <a:solidFill>
                  <a:schemeClr val="tx1"/>
                </a:solidFill>
                <a:latin typeface="Lucida Console" panose="020B0609040504020204" pitchFamily="49" charset="0"/>
              </a:rPr>
              <a:t>(mapping=</a:t>
            </a:r>
            <a:r>
              <a:rPr lang="en-US" sz="4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4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sz="4400" dirty="0">
                <a:solidFill>
                  <a:srgbClr val="0070C0"/>
                </a:solidFill>
                <a:latin typeface="Lucida Console" panose="020B0609040504020204" pitchFamily="49" charset="0"/>
              </a:rPr>
              <a:t>x = </a:t>
            </a:r>
            <a:r>
              <a:rPr lang="en-US" sz="4400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length_mm</a:t>
            </a:r>
            <a:r>
              <a:rPr lang="en-US" sz="4400" dirty="0">
                <a:solidFill>
                  <a:srgbClr val="0070C0"/>
                </a:solidFill>
                <a:latin typeface="Lucida Console" panose="020B0609040504020204" pitchFamily="49" charset="0"/>
              </a:rPr>
              <a:t>, y =</a:t>
            </a:r>
            <a:r>
              <a:rPr lang="en-US" sz="4400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protein_codinggenes</a:t>
            </a:r>
            <a:r>
              <a:rPr lang="en-US" sz="4400" dirty="0">
                <a:solidFill>
                  <a:schemeClr val="tx1"/>
                </a:solidFill>
                <a:latin typeface="Lucida Console" panose="020B0609040504020204" pitchFamily="49" charset="0"/>
              </a:rPr>
              <a:t>))</a:t>
            </a:r>
          </a:p>
        </p:txBody>
      </p:sp>
      <p:sp>
        <p:nvSpPr>
          <p:cNvPr id="187" name="Pro tip: Always put the + at the end of a line, Never at the start"/>
          <p:cNvSpPr/>
          <p:nvPr/>
        </p:nvSpPr>
        <p:spPr>
          <a:xfrm>
            <a:off x="10573924" y="827799"/>
            <a:ext cx="12257882" cy="4829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6" y="0"/>
                </a:moveTo>
                <a:cubicBezTo>
                  <a:pt x="1115" y="0"/>
                  <a:pt x="774" y="866"/>
                  <a:pt x="774" y="1933"/>
                </a:cubicBezTo>
                <a:lnTo>
                  <a:pt x="774" y="14931"/>
                </a:lnTo>
                <a:cubicBezTo>
                  <a:pt x="774" y="15431"/>
                  <a:pt x="851" y="15883"/>
                  <a:pt x="974" y="16227"/>
                </a:cubicBezTo>
                <a:lnTo>
                  <a:pt x="0" y="21600"/>
                </a:lnTo>
                <a:lnTo>
                  <a:pt x="1367" y="16812"/>
                </a:lnTo>
                <a:cubicBezTo>
                  <a:pt x="1421" y="16844"/>
                  <a:pt x="1477" y="16864"/>
                  <a:pt x="1536" y="16864"/>
                </a:cubicBezTo>
                <a:lnTo>
                  <a:pt x="20838" y="16864"/>
                </a:lnTo>
                <a:cubicBezTo>
                  <a:pt x="21259" y="16864"/>
                  <a:pt x="21600" y="15998"/>
                  <a:pt x="21600" y="14931"/>
                </a:cubicBezTo>
                <a:lnTo>
                  <a:pt x="21600" y="1933"/>
                </a:lnTo>
                <a:cubicBezTo>
                  <a:pt x="21600" y="866"/>
                  <a:pt x="21259" y="0"/>
                  <a:pt x="20838" y="0"/>
                </a:cubicBezTo>
                <a:lnTo>
                  <a:pt x="153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defRPr sz="6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 tip: Always put the + at the end of a line, Never at the start</a:t>
            </a:r>
          </a:p>
        </p:txBody>
      </p:sp>
      <p:sp>
        <p:nvSpPr>
          <p:cNvPr id="188" name="Text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3" name="Rectangle"/>
          <p:cNvSpPr/>
          <p:nvPr/>
        </p:nvSpPr>
        <p:spPr>
          <a:xfrm>
            <a:off x="1200604" y="5221893"/>
            <a:ext cx="21982794" cy="3111886"/>
          </a:xfrm>
          <a:prstGeom prst="rect">
            <a:avLst/>
          </a:prstGeom>
          <a:solidFill>
            <a:srgbClr val="F0F2F4"/>
          </a:solidFill>
          <a:ln w="127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02" name="Group"/>
          <p:cNvGrpSpPr/>
          <p:nvPr/>
        </p:nvGrpSpPr>
        <p:grpSpPr>
          <a:xfrm>
            <a:off x="184604" y="2790623"/>
            <a:ext cx="21342048" cy="7000932"/>
            <a:chOff x="-1909961" y="-20791"/>
            <a:chExt cx="21342047" cy="7000930"/>
          </a:xfrm>
        </p:grpSpPr>
        <p:sp>
          <p:nvSpPr>
            <p:cNvPr id="196" name="data"/>
            <p:cNvSpPr/>
            <p:nvPr/>
          </p:nvSpPr>
          <p:spPr>
            <a:xfrm>
              <a:off x="3093641" y="82331"/>
              <a:ext cx="2367361" cy="2759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43" y="0"/>
                  </a:moveTo>
                  <a:cubicBezTo>
                    <a:pt x="1766" y="0"/>
                    <a:pt x="0" y="1507"/>
                    <a:pt x="0" y="3365"/>
                  </a:cubicBezTo>
                  <a:lnTo>
                    <a:pt x="0" y="8940"/>
                  </a:lnTo>
                  <a:cubicBezTo>
                    <a:pt x="0" y="10798"/>
                    <a:pt x="1766" y="12305"/>
                    <a:pt x="3943" y="12305"/>
                  </a:cubicBezTo>
                  <a:lnTo>
                    <a:pt x="15513" y="12305"/>
                  </a:lnTo>
                  <a:lnTo>
                    <a:pt x="16675" y="21600"/>
                  </a:lnTo>
                  <a:lnTo>
                    <a:pt x="17834" y="12289"/>
                  </a:lnTo>
                  <a:cubicBezTo>
                    <a:pt x="19928" y="12209"/>
                    <a:pt x="21600" y="10746"/>
                    <a:pt x="21600" y="8940"/>
                  </a:cubicBezTo>
                  <a:lnTo>
                    <a:pt x="21600" y="3365"/>
                  </a:lnTo>
                  <a:cubicBezTo>
                    <a:pt x="21600" y="1507"/>
                    <a:pt x="19834" y="0"/>
                    <a:pt x="17657" y="0"/>
                  </a:cubicBezTo>
                  <a:lnTo>
                    <a:pt x="3943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6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data</a:t>
              </a:r>
            </a:p>
          </p:txBody>
        </p:sp>
        <p:sp>
          <p:nvSpPr>
            <p:cNvPr id="197" name="+ before new line"/>
            <p:cNvSpPr/>
            <p:nvPr/>
          </p:nvSpPr>
          <p:spPr>
            <a:xfrm>
              <a:off x="6083336" y="-20791"/>
              <a:ext cx="6953251" cy="2924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3" y="0"/>
                  </a:moveTo>
                  <a:cubicBezTo>
                    <a:pt x="601" y="0"/>
                    <a:pt x="0" y="1429"/>
                    <a:pt x="0" y="3193"/>
                  </a:cubicBezTo>
                  <a:lnTo>
                    <a:pt x="0" y="8481"/>
                  </a:lnTo>
                  <a:cubicBezTo>
                    <a:pt x="0" y="10244"/>
                    <a:pt x="601" y="11674"/>
                    <a:pt x="1343" y="11674"/>
                  </a:cubicBezTo>
                  <a:lnTo>
                    <a:pt x="1695" y="11674"/>
                  </a:lnTo>
                  <a:lnTo>
                    <a:pt x="2090" y="21600"/>
                  </a:lnTo>
                  <a:lnTo>
                    <a:pt x="2484" y="11674"/>
                  </a:lnTo>
                  <a:lnTo>
                    <a:pt x="20257" y="11674"/>
                  </a:lnTo>
                  <a:cubicBezTo>
                    <a:pt x="20999" y="11674"/>
                    <a:pt x="21600" y="10244"/>
                    <a:pt x="21600" y="8481"/>
                  </a:cubicBezTo>
                  <a:lnTo>
                    <a:pt x="21600" y="3193"/>
                  </a:lnTo>
                  <a:cubicBezTo>
                    <a:pt x="21600" y="1429"/>
                    <a:pt x="20999" y="0"/>
                    <a:pt x="20257" y="0"/>
                  </a:cubicBezTo>
                  <a:lnTo>
                    <a:pt x="1343" y="0"/>
                  </a:lnTo>
                  <a:close/>
                </a:path>
              </a:pathLst>
            </a:custGeom>
            <a:solidFill>
              <a:srgbClr val="A0C28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6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+ before new line</a:t>
              </a:r>
            </a:p>
          </p:txBody>
        </p:sp>
        <p:sp>
          <p:nvSpPr>
            <p:cNvPr id="198" name="aes()"/>
            <p:cNvSpPr/>
            <p:nvPr/>
          </p:nvSpPr>
          <p:spPr>
            <a:xfrm>
              <a:off x="4481502" y="4249366"/>
              <a:ext cx="3604420" cy="2618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01" y="0"/>
                  </a:moveTo>
                  <a:lnTo>
                    <a:pt x="17840" y="8566"/>
                  </a:lnTo>
                  <a:lnTo>
                    <a:pt x="2590" y="8566"/>
                  </a:lnTo>
                  <a:cubicBezTo>
                    <a:pt x="1160" y="8566"/>
                    <a:pt x="0" y="10162"/>
                    <a:pt x="0" y="12131"/>
                  </a:cubicBezTo>
                  <a:lnTo>
                    <a:pt x="0" y="18035"/>
                  </a:lnTo>
                  <a:cubicBezTo>
                    <a:pt x="0" y="20004"/>
                    <a:pt x="1160" y="21600"/>
                    <a:pt x="2590" y="21600"/>
                  </a:cubicBezTo>
                  <a:lnTo>
                    <a:pt x="19010" y="21600"/>
                  </a:lnTo>
                  <a:cubicBezTo>
                    <a:pt x="20440" y="21600"/>
                    <a:pt x="21600" y="20004"/>
                    <a:pt x="21600" y="18035"/>
                  </a:cubicBezTo>
                  <a:lnTo>
                    <a:pt x="21600" y="12131"/>
                  </a:lnTo>
                  <a:cubicBezTo>
                    <a:pt x="21600" y="10331"/>
                    <a:pt x="20626" y="8857"/>
                    <a:pt x="19367" y="8615"/>
                  </a:cubicBezTo>
                  <a:lnTo>
                    <a:pt x="18601" y="0"/>
                  </a:ln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b">
              <a:noAutofit/>
            </a:bodyPr>
            <a:lstStyle>
              <a:lvl1pPr>
                <a:defRPr sz="6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 err="1"/>
                <a:t>aes</a:t>
              </a:r>
              <a:r>
                <a:rPr dirty="0"/>
                <a:t>()</a:t>
              </a:r>
            </a:p>
          </p:txBody>
        </p:sp>
        <p:sp>
          <p:nvSpPr>
            <p:cNvPr id="199" name="type of layer"/>
            <p:cNvSpPr/>
            <p:nvPr/>
          </p:nvSpPr>
          <p:spPr>
            <a:xfrm>
              <a:off x="-1909961" y="4391050"/>
              <a:ext cx="6187282" cy="2477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87" y="0"/>
                  </a:moveTo>
                  <a:lnTo>
                    <a:pt x="9944" y="7821"/>
                  </a:lnTo>
                  <a:lnTo>
                    <a:pt x="1509" y="7821"/>
                  </a:lnTo>
                  <a:cubicBezTo>
                    <a:pt x="676" y="7821"/>
                    <a:pt x="0" y="9508"/>
                    <a:pt x="0" y="11589"/>
                  </a:cubicBezTo>
                  <a:lnTo>
                    <a:pt x="0" y="17832"/>
                  </a:lnTo>
                  <a:cubicBezTo>
                    <a:pt x="0" y="19913"/>
                    <a:pt x="676" y="21600"/>
                    <a:pt x="1509" y="21600"/>
                  </a:cubicBezTo>
                  <a:lnTo>
                    <a:pt x="20091" y="21600"/>
                  </a:lnTo>
                  <a:cubicBezTo>
                    <a:pt x="20924" y="21600"/>
                    <a:pt x="21600" y="19913"/>
                    <a:pt x="21600" y="17832"/>
                  </a:cubicBezTo>
                  <a:lnTo>
                    <a:pt x="21600" y="11589"/>
                  </a:lnTo>
                  <a:cubicBezTo>
                    <a:pt x="21600" y="9508"/>
                    <a:pt x="20924" y="7821"/>
                    <a:pt x="20091" y="7821"/>
                  </a:cubicBezTo>
                  <a:lnTo>
                    <a:pt x="10829" y="7821"/>
                  </a:lnTo>
                  <a:lnTo>
                    <a:pt x="10387" y="0"/>
                  </a:lnTo>
                  <a:close/>
                </a:path>
              </a:pathLst>
            </a:custGeom>
            <a:solidFill>
              <a:srgbClr val="91919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b">
              <a:noAutofit/>
            </a:bodyPr>
            <a:lstStyle>
              <a:lvl1pPr>
                <a:defRPr sz="6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type of layer</a:t>
              </a:r>
            </a:p>
          </p:txBody>
        </p:sp>
        <p:sp>
          <p:nvSpPr>
            <p:cNvPr id="200" name="x variable"/>
            <p:cNvSpPr/>
            <p:nvPr/>
          </p:nvSpPr>
          <p:spPr>
            <a:xfrm>
              <a:off x="8551333" y="4287268"/>
              <a:ext cx="4095355" cy="2684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02" y="0"/>
                  </a:moveTo>
                  <a:lnTo>
                    <a:pt x="15232" y="8886"/>
                  </a:lnTo>
                  <a:lnTo>
                    <a:pt x="2280" y="8886"/>
                  </a:lnTo>
                  <a:cubicBezTo>
                    <a:pt x="1021" y="8886"/>
                    <a:pt x="0" y="10443"/>
                    <a:pt x="0" y="12363"/>
                  </a:cubicBezTo>
                  <a:lnTo>
                    <a:pt x="0" y="18123"/>
                  </a:lnTo>
                  <a:cubicBezTo>
                    <a:pt x="0" y="20043"/>
                    <a:pt x="1021" y="21600"/>
                    <a:pt x="2280" y="21600"/>
                  </a:cubicBezTo>
                  <a:lnTo>
                    <a:pt x="19320" y="21600"/>
                  </a:lnTo>
                  <a:cubicBezTo>
                    <a:pt x="20579" y="21600"/>
                    <a:pt x="21600" y="20043"/>
                    <a:pt x="21600" y="18123"/>
                  </a:cubicBezTo>
                  <a:lnTo>
                    <a:pt x="21600" y="12363"/>
                  </a:lnTo>
                  <a:cubicBezTo>
                    <a:pt x="21600" y="10443"/>
                    <a:pt x="20579" y="8886"/>
                    <a:pt x="19320" y="8886"/>
                  </a:cubicBezTo>
                  <a:lnTo>
                    <a:pt x="16570" y="8886"/>
                  </a:lnTo>
                  <a:lnTo>
                    <a:pt x="15902" y="0"/>
                  </a:lnTo>
                  <a:close/>
                </a:path>
              </a:pathLst>
            </a:custGeom>
            <a:solidFill>
              <a:srgbClr val="A0C28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b">
              <a:noAutofit/>
            </a:bodyPr>
            <a:lstStyle>
              <a:lvl1pPr>
                <a:defRPr sz="6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x variable</a:t>
              </a:r>
            </a:p>
          </p:txBody>
        </p:sp>
        <p:sp>
          <p:nvSpPr>
            <p:cNvPr id="201" name="y variable"/>
            <p:cNvSpPr/>
            <p:nvPr/>
          </p:nvSpPr>
          <p:spPr>
            <a:xfrm>
              <a:off x="14705304" y="4461966"/>
              <a:ext cx="4726782" cy="2518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33" y="0"/>
                  </a:moveTo>
                  <a:lnTo>
                    <a:pt x="15151" y="8044"/>
                  </a:lnTo>
                  <a:lnTo>
                    <a:pt x="1975" y="8044"/>
                  </a:lnTo>
                  <a:cubicBezTo>
                    <a:pt x="884" y="8044"/>
                    <a:pt x="0" y="9704"/>
                    <a:pt x="0" y="11751"/>
                  </a:cubicBezTo>
                  <a:lnTo>
                    <a:pt x="0" y="17893"/>
                  </a:lnTo>
                  <a:cubicBezTo>
                    <a:pt x="0" y="19940"/>
                    <a:pt x="884" y="21600"/>
                    <a:pt x="1975" y="21600"/>
                  </a:cubicBezTo>
                  <a:lnTo>
                    <a:pt x="19625" y="21600"/>
                  </a:lnTo>
                  <a:cubicBezTo>
                    <a:pt x="20716" y="21600"/>
                    <a:pt x="21600" y="19940"/>
                    <a:pt x="21600" y="17893"/>
                  </a:cubicBezTo>
                  <a:lnTo>
                    <a:pt x="21600" y="11751"/>
                  </a:lnTo>
                  <a:cubicBezTo>
                    <a:pt x="21600" y="9704"/>
                    <a:pt x="20716" y="8044"/>
                    <a:pt x="19625" y="8044"/>
                  </a:cubicBezTo>
                  <a:lnTo>
                    <a:pt x="16313" y="8044"/>
                  </a:lnTo>
                  <a:lnTo>
                    <a:pt x="15733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b">
              <a:noAutofit/>
            </a:bodyPr>
            <a:lstStyle>
              <a:lvl1pPr>
                <a:defRPr sz="6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y variable</a:t>
              </a:r>
            </a:p>
          </p:txBody>
        </p:sp>
      </p:grpSp>
      <p:sp>
        <p:nvSpPr>
          <p:cNvPr id="203" name="Text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6" name="ggplot(data = mpg) +…"/>
          <p:cNvSpPr txBox="1"/>
          <p:nvPr/>
        </p:nvSpPr>
        <p:spPr>
          <a:xfrm>
            <a:off x="1200604" y="5450399"/>
            <a:ext cx="22158941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ggplot</a:t>
            </a:r>
            <a:r>
              <a:rPr lang="en-US" sz="4400" dirty="0">
                <a:solidFill>
                  <a:schemeClr val="tx1"/>
                </a:solidFill>
                <a:latin typeface="Lucida Console" panose="020B0609040504020204" pitchFamily="49" charset="0"/>
              </a:rPr>
              <a:t>(data = </a:t>
            </a:r>
            <a:r>
              <a:rPr lang="en-US" sz="4400" dirty="0">
                <a:solidFill>
                  <a:srgbClr val="0070C0"/>
                </a:solidFill>
                <a:latin typeface="Lucida Console" panose="020B0609040504020204" pitchFamily="49" charset="0"/>
              </a:rPr>
              <a:t>genome</a:t>
            </a:r>
            <a:r>
              <a:rPr lang="en-US" sz="4400" dirty="0">
                <a:solidFill>
                  <a:schemeClr val="tx1"/>
                </a:solidFill>
                <a:latin typeface="Lucida Console" panose="020B06090405040202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400" dirty="0">
                <a:solidFill>
                  <a:schemeClr val="tx1"/>
                </a:solidFill>
                <a:latin typeface="Lucida Console" panose="020B0609040504020204" pitchFamily="49" charset="0"/>
              </a:rPr>
              <a:t> 	 </a:t>
            </a:r>
            <a:r>
              <a:rPr lang="en-US" sz="4400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4400" dirty="0">
                <a:solidFill>
                  <a:schemeClr val="tx1"/>
                </a:solidFill>
                <a:latin typeface="Lucida Console" panose="020B0609040504020204" pitchFamily="49" charset="0"/>
              </a:rPr>
              <a:t>(mapping=</a:t>
            </a:r>
            <a:r>
              <a:rPr lang="en-US" sz="4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4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sz="4400" dirty="0">
                <a:solidFill>
                  <a:srgbClr val="0070C0"/>
                </a:solidFill>
                <a:latin typeface="Lucida Console" panose="020B0609040504020204" pitchFamily="49" charset="0"/>
              </a:rPr>
              <a:t>x = </a:t>
            </a:r>
            <a:r>
              <a:rPr lang="en-US" sz="4400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length_mm</a:t>
            </a:r>
            <a:r>
              <a:rPr lang="en-US" sz="4400" dirty="0">
                <a:solidFill>
                  <a:srgbClr val="0070C0"/>
                </a:solidFill>
                <a:latin typeface="Lucida Console" panose="020B0609040504020204" pitchFamily="49" charset="0"/>
              </a:rPr>
              <a:t>, y </a:t>
            </a:r>
            <a:r>
              <a:rPr lang="en-US" sz="4400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=</a:t>
            </a:r>
            <a:r>
              <a:rPr lang="en-US" sz="4400" dirty="0" err="1" smtClean="0">
                <a:solidFill>
                  <a:srgbClr val="0070C0"/>
                </a:solidFill>
                <a:latin typeface="Lucida Console" panose="020B0609040504020204" pitchFamily="49" charset="0"/>
              </a:rPr>
              <a:t>protein_codinggenes</a:t>
            </a:r>
            <a:r>
              <a:rPr lang="en-US" sz="4400" dirty="0">
                <a:solidFill>
                  <a:schemeClr val="tx1"/>
                </a:solidFill>
                <a:latin typeface="Lucida Console" panose="020B0609040504020204" pitchFamily="49" charset="0"/>
              </a:rPr>
              <a:t>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quare"/>
          <p:cNvSpPr/>
          <p:nvPr/>
        </p:nvSpPr>
        <p:spPr>
          <a:xfrm>
            <a:off x="19647715" y="360489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09" name="Group"/>
          <p:cNvGrpSpPr/>
          <p:nvPr/>
        </p:nvGrpSpPr>
        <p:grpSpPr>
          <a:xfrm>
            <a:off x="1200604" y="4799858"/>
            <a:ext cx="21982794" cy="3111886"/>
            <a:chOff x="0" y="-316525"/>
            <a:chExt cx="21982792" cy="3111884"/>
          </a:xfrm>
        </p:grpSpPr>
        <p:sp>
          <p:nvSpPr>
            <p:cNvPr id="207" name="Rectangle"/>
            <p:cNvSpPr/>
            <p:nvPr/>
          </p:nvSpPr>
          <p:spPr>
            <a:xfrm>
              <a:off x="0" y="-316525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" name="ggplot(data = mpg) +…"/>
            <p:cNvSpPr txBox="1"/>
            <p:nvPr/>
          </p:nvSpPr>
          <p:spPr>
            <a:xfrm>
              <a:off x="186254" y="-313169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US" sz="4000" dirty="0" err="1">
                  <a:solidFill>
                    <a:schemeClr val="tx1"/>
                  </a:solidFill>
                  <a:latin typeface="Lucida Console" panose="020B0609040504020204" pitchFamily="49" charset="0"/>
                </a:rPr>
                <a:t>ggplot</a:t>
              </a:r>
              <a:r>
                <a:rPr lang="en-US" sz="4000" dirty="0">
                  <a:solidFill>
                    <a:schemeClr val="tx1"/>
                  </a:solidFill>
                  <a:latin typeface="Lucida Console" panose="020B0609040504020204" pitchFamily="49" charset="0"/>
                </a:rPr>
                <a:t>(data = </a:t>
              </a:r>
              <a:r>
                <a:rPr lang="en-US" sz="4000" dirty="0">
                  <a:solidFill>
                    <a:srgbClr val="0070C0"/>
                  </a:solidFill>
                  <a:latin typeface="Lucida Console" panose="020B0609040504020204" pitchFamily="49" charset="0"/>
                </a:rPr>
                <a:t>genome</a:t>
              </a:r>
              <a:r>
                <a:rPr lang="en-US" sz="4000" dirty="0">
                  <a:solidFill>
                    <a:schemeClr val="tx1"/>
                  </a:solidFill>
                  <a:latin typeface="Lucida Console" panose="020B0609040504020204" pitchFamily="49" charset="0"/>
                </a:rPr>
                <a:t>) +</a:t>
              </a:r>
            </a:p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US" sz="4000" dirty="0">
                  <a:solidFill>
                    <a:schemeClr val="tx1"/>
                  </a:solidFill>
                  <a:latin typeface="Lucida Console" panose="020B0609040504020204" pitchFamily="49" charset="0"/>
                </a:rPr>
                <a:t> 	 </a:t>
              </a:r>
              <a:r>
                <a:rPr lang="en-US" sz="4000" dirty="0" err="1">
                  <a:solidFill>
                    <a:srgbClr val="0070C0"/>
                  </a:solidFill>
                  <a:latin typeface="Lucida Console" panose="020B0609040504020204" pitchFamily="49" charset="0"/>
                </a:rPr>
                <a:t>geom_point</a:t>
              </a:r>
              <a:r>
                <a:rPr lang="en-US" sz="4000" dirty="0">
                  <a:solidFill>
                    <a:schemeClr val="tx1"/>
                  </a:solidFill>
                  <a:latin typeface="Lucida Console" panose="020B0609040504020204" pitchFamily="49" charset="0"/>
                </a:rPr>
                <a:t>(mapping=</a:t>
              </a:r>
              <a:r>
                <a:rPr lang="en-US" sz="4000" dirty="0" err="1">
                  <a:solidFill>
                    <a:schemeClr val="tx1"/>
                  </a:solidFill>
                  <a:latin typeface="Lucida Console" panose="020B0609040504020204" pitchFamily="49" charset="0"/>
                </a:rPr>
                <a:t>aes</a:t>
              </a:r>
              <a:r>
                <a:rPr lang="en-US" sz="4000" dirty="0">
                  <a:solidFill>
                    <a:schemeClr val="tx1"/>
                  </a:solidFill>
                  <a:latin typeface="Lucida Console" panose="020B0609040504020204" pitchFamily="49" charset="0"/>
                </a:rPr>
                <a:t>(</a:t>
              </a:r>
              <a:r>
                <a:rPr lang="en-US" sz="4000" dirty="0">
                  <a:solidFill>
                    <a:srgbClr val="0070C0"/>
                  </a:solidFill>
                  <a:latin typeface="Lucida Console" panose="020B0609040504020204" pitchFamily="49" charset="0"/>
                </a:rPr>
                <a:t>x = </a:t>
              </a:r>
              <a:r>
                <a:rPr lang="en-US" sz="4000" dirty="0" err="1">
                  <a:solidFill>
                    <a:srgbClr val="0070C0"/>
                  </a:solidFill>
                  <a:latin typeface="Lucida Console" panose="020B0609040504020204" pitchFamily="49" charset="0"/>
                </a:rPr>
                <a:t>length_mm</a:t>
              </a:r>
              <a:r>
                <a:rPr lang="en-US" sz="4000" dirty="0">
                  <a:solidFill>
                    <a:srgbClr val="0070C0"/>
                  </a:solidFill>
                  <a:latin typeface="Lucida Console" panose="020B0609040504020204" pitchFamily="49" charset="0"/>
                </a:rPr>
                <a:t>, y =</a:t>
              </a:r>
              <a:r>
                <a:rPr lang="en-US" sz="4000" dirty="0" err="1">
                  <a:solidFill>
                    <a:srgbClr val="0070C0"/>
                  </a:solidFill>
                  <a:latin typeface="Lucida Console" panose="020B0609040504020204" pitchFamily="49" charset="0"/>
                </a:rPr>
                <a:t>protein_codinggenes</a:t>
              </a:r>
              <a:r>
                <a:rPr lang="en-US" sz="4000" dirty="0">
                  <a:solidFill>
                    <a:schemeClr val="tx1"/>
                  </a:solidFill>
                  <a:latin typeface="Lucida Console" panose="020B0609040504020204" pitchFamily="49" charset="0"/>
                </a:rPr>
                <a:t>))</a:t>
              </a:r>
            </a:p>
          </p:txBody>
        </p:sp>
      </p:grpSp>
      <p:grpSp>
        <p:nvGrpSpPr>
          <p:cNvPr id="214" name="Group"/>
          <p:cNvGrpSpPr/>
          <p:nvPr/>
        </p:nvGrpSpPr>
        <p:grpSpPr>
          <a:xfrm>
            <a:off x="1200604" y="676603"/>
            <a:ext cx="21982794" cy="5289854"/>
            <a:chOff x="0" y="-87925"/>
            <a:chExt cx="21982793" cy="5289852"/>
          </a:xfrm>
        </p:grpSpPr>
        <p:sp>
          <p:nvSpPr>
            <p:cNvPr id="210" name="A template"/>
            <p:cNvSpPr txBox="1"/>
            <p:nvPr/>
          </p:nvSpPr>
          <p:spPr>
            <a:xfrm>
              <a:off x="2807148" y="-87925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A template</a:t>
              </a:r>
            </a:p>
          </p:txBody>
        </p:sp>
        <p:grpSp>
          <p:nvGrpSpPr>
            <p:cNvPr id="213" name="Group"/>
            <p:cNvGrpSpPr/>
            <p:nvPr/>
          </p:nvGrpSpPr>
          <p:grpSpPr>
            <a:xfrm>
              <a:off x="0" y="2090042"/>
              <a:ext cx="21982793" cy="3111885"/>
              <a:chOff x="0" y="-738554"/>
              <a:chExt cx="21982792" cy="3111884"/>
            </a:xfrm>
          </p:grpSpPr>
          <p:sp>
            <p:nvSpPr>
              <p:cNvPr id="211" name="Rectangle"/>
              <p:cNvSpPr/>
              <p:nvPr/>
            </p:nvSpPr>
            <p:spPr>
              <a:xfrm>
                <a:off x="0" y="-738554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12" name="ggplot(data = &lt;DATA&gt;) +…"/>
              <p:cNvSpPr txBox="1"/>
              <p:nvPr/>
            </p:nvSpPr>
            <p:spPr>
              <a:xfrm>
                <a:off x="186254" y="-735192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normAutofit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 err="1">
                    <a:latin typeface="Lucida Console" panose="020B0609040504020204" pitchFamily="49" charset="0"/>
                  </a:rPr>
                  <a:t>ggplot</a:t>
                </a:r>
                <a:r>
                  <a:rPr dirty="0">
                    <a:latin typeface="Lucida Console" panose="020B0609040504020204" pitchFamily="49" charset="0"/>
                  </a:rPr>
                  <a:t>(data = </a:t>
                </a:r>
                <a:r>
                  <a:rPr dirty="0">
                    <a:solidFill>
                      <a:schemeClr val="accent1"/>
                    </a:solidFill>
                    <a:latin typeface="Lucida Console" panose="020B0609040504020204" pitchFamily="49" charset="0"/>
                  </a:rPr>
                  <a:t>&lt;DATA&gt;</a:t>
                </a:r>
                <a:r>
                  <a:rPr dirty="0">
                    <a:latin typeface="Lucida Console" panose="020B0609040504020204" pitchFamily="49" charset="0"/>
                  </a:rP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>
                    <a:latin typeface="Lucida Console" panose="020B0609040504020204" pitchFamily="49" charset="0"/>
                  </a:rPr>
                  <a:t>  </a:t>
                </a:r>
                <a:r>
                  <a:rPr dirty="0">
                    <a:solidFill>
                      <a:schemeClr val="accent1"/>
                    </a:solidFill>
                    <a:latin typeface="Lucida Console" panose="020B0609040504020204" pitchFamily="49" charset="0"/>
                  </a:rPr>
                  <a:t>&lt;GEOM_FUNCTION&gt;</a:t>
                </a:r>
                <a:r>
                  <a:rPr dirty="0">
                    <a:latin typeface="Lucida Console" panose="020B0609040504020204" pitchFamily="49" charset="0"/>
                  </a:rPr>
                  <a:t>(mapping = </a:t>
                </a:r>
                <a:r>
                  <a:rPr dirty="0" err="1">
                    <a:latin typeface="Lucida Console" panose="020B0609040504020204" pitchFamily="49" charset="0"/>
                  </a:rPr>
                  <a:t>aes</a:t>
                </a:r>
                <a:r>
                  <a:rPr dirty="0">
                    <a:latin typeface="Lucida Console" panose="020B0609040504020204" pitchFamily="49" charset="0"/>
                  </a:rPr>
                  <a:t>(</a:t>
                </a:r>
                <a:r>
                  <a:rPr dirty="0">
                    <a:solidFill>
                      <a:schemeClr val="accent1"/>
                    </a:solidFill>
                    <a:latin typeface="Lucida Console" panose="020B0609040504020204" pitchFamily="49" charset="0"/>
                  </a:rPr>
                  <a:t>&lt;MAPPINGS&gt;</a:t>
                </a:r>
                <a:r>
                  <a:rPr dirty="0">
                    <a:latin typeface="Lucida Console" panose="020B0609040504020204" pitchFamily="49" charset="0"/>
                  </a:rPr>
                  <a:t>))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42 0.136877" pathEditMode="relative">
                                      <p:cBhvr>
                                        <p:cTn id="6" dur="499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9"/>
                            </p:stCondLst>
                            <p:childTnLst>
                              <p:par>
                                <p:cTn id="8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99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22" name="Group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218" name="A template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template</a:t>
              </a:r>
            </a:p>
          </p:txBody>
        </p:sp>
        <p:grpSp>
          <p:nvGrpSpPr>
            <p:cNvPr id="221" name="Group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219" name="Rectangle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20" name="ggplot(data = &lt;DATA&gt;) +…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normAutofit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 err="1"/>
                  <a:t>ggplot</a:t>
                </a:r>
                <a:r>
                  <a:rPr dirty="0"/>
                  <a:t>(data = </a:t>
                </a:r>
                <a:r>
                  <a:rPr dirty="0">
                    <a:solidFill>
                      <a:schemeClr val="accent1"/>
                    </a:solidFill>
                  </a:rPr>
                  <a:t>&lt;DATA&gt;</a:t>
                </a:r>
                <a:r>
                  <a:rPr dirty="0"/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/>
                  <a:t>  </a:t>
                </a:r>
                <a:r>
                  <a:rPr dirty="0">
                    <a:solidFill>
                      <a:schemeClr val="accent1"/>
                    </a:solidFill>
                  </a:rPr>
                  <a:t>&lt;GEOM_FUNCTION&gt;</a:t>
                </a:r>
                <a:r>
                  <a:rPr dirty="0"/>
                  <a:t>(mapping = </a:t>
                </a:r>
                <a:r>
                  <a:rPr dirty="0" err="1"/>
                  <a:t>aes</a:t>
                </a:r>
                <a:r>
                  <a:rPr dirty="0"/>
                  <a:t>(</a:t>
                </a:r>
                <a:r>
                  <a:rPr dirty="0">
                    <a:solidFill>
                      <a:schemeClr val="accent1"/>
                    </a:solidFill>
                  </a:rPr>
                  <a:t>&lt;MAPPINGS&gt;</a:t>
                </a:r>
                <a:r>
                  <a:rPr dirty="0"/>
                  <a:t>))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22" name="Group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218" name="A template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template</a:t>
              </a:r>
            </a:p>
          </p:txBody>
        </p:sp>
        <p:grpSp>
          <p:nvGrpSpPr>
            <p:cNvPr id="221" name="Group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219" name="Rectangle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20" name="ggplot(data = &lt;DATA&gt;) +…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normAutofit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 err="1"/>
                  <a:t>ggplot</a:t>
                </a:r>
                <a:r>
                  <a:rPr dirty="0"/>
                  <a:t>(</a:t>
                </a:r>
                <a:r>
                  <a:rPr strike="sngStrike" dirty="0"/>
                  <a:t>data = </a:t>
                </a:r>
                <a:r>
                  <a:rPr dirty="0">
                    <a:solidFill>
                      <a:schemeClr val="accent1"/>
                    </a:solidFill>
                  </a:rPr>
                  <a:t>&lt;DATA&gt;</a:t>
                </a:r>
                <a:r>
                  <a:rPr dirty="0"/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/>
                  <a:t>  </a:t>
                </a:r>
                <a:r>
                  <a:rPr dirty="0">
                    <a:solidFill>
                      <a:schemeClr val="accent1"/>
                    </a:solidFill>
                  </a:rPr>
                  <a:t>&lt;GEOM_FUNCTION&gt;</a:t>
                </a:r>
                <a:r>
                  <a:rPr dirty="0"/>
                  <a:t>(</a:t>
                </a:r>
                <a:r>
                  <a:rPr strike="sngStrike" dirty="0"/>
                  <a:t>mapping = </a:t>
                </a:r>
                <a:r>
                  <a:rPr dirty="0" err="1"/>
                  <a:t>aes</a:t>
                </a:r>
                <a:r>
                  <a:rPr dirty="0"/>
                  <a:t>(</a:t>
                </a:r>
                <a:r>
                  <a:rPr dirty="0">
                    <a:solidFill>
                      <a:schemeClr val="accent1"/>
                    </a:solidFill>
                  </a:rPr>
                  <a:t>&lt;MAPPINGS&gt;</a:t>
                </a:r>
                <a:r>
                  <a:rPr dirty="0"/>
                  <a:t>))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9275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22" name="Group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218" name="A template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template</a:t>
              </a:r>
            </a:p>
          </p:txBody>
        </p:sp>
        <p:grpSp>
          <p:nvGrpSpPr>
            <p:cNvPr id="221" name="Group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219" name="Rectangle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20" name="ggplot(data = &lt;DATA&gt;) +…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normAutofit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 err="1"/>
                  <a:t>ggplot</a:t>
                </a:r>
                <a:r>
                  <a:rPr dirty="0"/>
                  <a:t>(data = </a:t>
                </a:r>
                <a:r>
                  <a:rPr dirty="0">
                    <a:solidFill>
                      <a:schemeClr val="accent1"/>
                    </a:solidFill>
                  </a:rPr>
                  <a:t>&lt;DATA&gt;</a:t>
                </a:r>
                <a:r>
                  <a:rPr dirty="0"/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/>
                  <a:t>  </a:t>
                </a:r>
                <a:r>
                  <a:rPr dirty="0">
                    <a:solidFill>
                      <a:schemeClr val="accent1"/>
                    </a:solidFill>
                  </a:rPr>
                  <a:t>&lt;GEOM_FUNCTION&gt;</a:t>
                </a:r>
                <a:r>
                  <a:rPr dirty="0"/>
                  <a:t>(mapping = </a:t>
                </a:r>
                <a:r>
                  <a:rPr dirty="0" err="1"/>
                  <a:t>aes</a:t>
                </a:r>
                <a:r>
                  <a:rPr dirty="0"/>
                  <a:t>(</a:t>
                </a:r>
                <a:r>
                  <a:rPr dirty="0">
                    <a:solidFill>
                      <a:schemeClr val="accent1"/>
                    </a:solidFill>
                  </a:rPr>
                  <a:t>&lt;MAPPINGS&gt;</a:t>
                </a:r>
                <a:r>
                  <a:rPr dirty="0"/>
                  <a:t>))</a:t>
                </a:r>
              </a:p>
            </p:txBody>
          </p:sp>
        </p:grpSp>
      </p:grpSp>
      <p:grpSp>
        <p:nvGrpSpPr>
          <p:cNvPr id="10" name="Group"/>
          <p:cNvGrpSpPr/>
          <p:nvPr/>
        </p:nvGrpSpPr>
        <p:grpSpPr>
          <a:xfrm>
            <a:off x="1194739" y="8335115"/>
            <a:ext cx="21982793" cy="3111885"/>
            <a:chOff x="0" y="0"/>
            <a:chExt cx="21982791" cy="3111883"/>
          </a:xfrm>
        </p:grpSpPr>
        <p:sp>
          <p:nvSpPr>
            <p:cNvPr id="11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ggplot(data = &lt;DATA&gt;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/>
                <a:t>ggplot</a:t>
              </a:r>
              <a:r>
                <a:rPr dirty="0" smtClean="0"/>
                <a:t>(</a:t>
              </a:r>
              <a:r>
                <a:rPr dirty="0" smtClean="0">
                  <a:solidFill>
                    <a:schemeClr val="accent1"/>
                  </a:solidFill>
                </a:rPr>
                <a:t>&lt;</a:t>
              </a:r>
              <a:r>
                <a:rPr dirty="0">
                  <a:solidFill>
                    <a:schemeClr val="accent1"/>
                  </a:solidFill>
                </a:rPr>
                <a:t>DATA&gt;</a:t>
              </a:r>
              <a:r>
                <a:rPr dirty="0"/>
                <a:t>) +</a:t>
              </a:r>
            </a:p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  </a:t>
              </a:r>
              <a:r>
                <a:rPr dirty="0">
                  <a:solidFill>
                    <a:schemeClr val="accent1"/>
                  </a:solidFill>
                </a:rPr>
                <a:t>&lt;GEOM_FUNCTION</a:t>
              </a:r>
              <a:r>
                <a:rPr dirty="0" smtClean="0">
                  <a:solidFill>
                    <a:schemeClr val="accent1"/>
                  </a:solidFill>
                </a:rPr>
                <a:t>&gt;</a:t>
              </a:r>
              <a:r>
                <a:rPr dirty="0" smtClean="0"/>
                <a:t>(</a:t>
              </a:r>
              <a:r>
                <a:rPr dirty="0" err="1" smtClean="0"/>
                <a:t>aes</a:t>
              </a:r>
              <a:r>
                <a:rPr dirty="0"/>
                <a:t>(</a:t>
              </a:r>
              <a:r>
                <a:rPr dirty="0">
                  <a:solidFill>
                    <a:schemeClr val="accent1"/>
                  </a:solidFill>
                </a:rPr>
                <a:t>&lt;MAPPINGS&gt;</a:t>
              </a:r>
              <a:r>
                <a:rPr dirty="0"/>
                <a:t>))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497903" y="6126696"/>
            <a:ext cx="1388200" cy="26988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Gill Sans"/>
              </a:rPr>
              <a:t>=</a:t>
            </a:r>
            <a:endParaRPr kumimoji="0" lang="en-US" sz="16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anose="020B0604020202020204" pitchFamily="34" charset="0"/>
              <a:cs typeface="Helvetica" panose="020B0604020202020204" pitchFamily="34" charset="0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641598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Mappings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Mappings</a:t>
            </a:r>
          </a:p>
        </p:txBody>
      </p:sp>
      <p:pic>
        <p:nvPicPr>
          <p:cNvPr id="22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0035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eoms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Geoms</a:t>
            </a:r>
          </a:p>
        </p:txBody>
      </p:sp>
      <p:pic>
        <p:nvPicPr>
          <p:cNvPr id="35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4191" y="4213989"/>
            <a:ext cx="10864744" cy="67050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43" y="4166216"/>
            <a:ext cx="11019566" cy="6800647"/>
          </a:xfrm>
          <a:prstGeom prst="rect">
            <a:avLst/>
          </a:prstGeom>
        </p:spPr>
      </p:pic>
      <p:pic>
        <p:nvPicPr>
          <p:cNvPr id="362" name="ggplot2-hex.png" descr="ggplot2-hex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Same:"/>
          <p:cNvSpPr txBox="1"/>
          <p:nvPr/>
        </p:nvSpPr>
        <p:spPr>
          <a:xfrm>
            <a:off x="11017421" y="797408"/>
            <a:ext cx="2300727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Same:</a:t>
            </a:r>
          </a:p>
        </p:txBody>
      </p:sp>
      <p:sp>
        <p:nvSpPr>
          <p:cNvPr id="367" name="x var"/>
          <p:cNvSpPr txBox="1"/>
          <p:nvPr/>
        </p:nvSpPr>
        <p:spPr>
          <a:xfrm>
            <a:off x="13571311" y="797408"/>
            <a:ext cx="185737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x var</a:t>
            </a:r>
          </a:p>
        </p:txBody>
      </p:sp>
      <p:sp>
        <p:nvSpPr>
          <p:cNvPr id="368" name=", y var"/>
          <p:cNvSpPr txBox="1"/>
          <p:nvPr/>
        </p:nvSpPr>
        <p:spPr>
          <a:xfrm>
            <a:off x="15142936" y="797408"/>
            <a:ext cx="2303860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, y var</a:t>
            </a:r>
          </a:p>
        </p:txBody>
      </p:sp>
      <p:sp>
        <p:nvSpPr>
          <p:cNvPr id="369" name=", data"/>
          <p:cNvSpPr txBox="1"/>
          <p:nvPr/>
        </p:nvSpPr>
        <p:spPr>
          <a:xfrm>
            <a:off x="17089608" y="797408"/>
            <a:ext cx="2303860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, data</a:t>
            </a:r>
          </a:p>
        </p:txBody>
      </p:sp>
      <p:grpSp>
        <p:nvGrpSpPr>
          <p:cNvPr id="372" name="Group"/>
          <p:cNvGrpSpPr/>
          <p:nvPr/>
        </p:nvGrpSpPr>
        <p:grpSpPr>
          <a:xfrm>
            <a:off x="5364434" y="10233466"/>
            <a:ext cx="13730351" cy="1084990"/>
            <a:chOff x="0" y="-174160"/>
            <a:chExt cx="13730350" cy="1084989"/>
          </a:xfrm>
        </p:grpSpPr>
        <p:sp>
          <p:nvSpPr>
            <p:cNvPr id="370" name="Oval"/>
            <p:cNvSpPr/>
            <p:nvPr/>
          </p:nvSpPr>
          <p:spPr>
            <a:xfrm>
              <a:off x="11246953" y="-174160"/>
              <a:ext cx="2483397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1" name="Oval"/>
            <p:cNvSpPr/>
            <p:nvPr/>
          </p:nvSpPr>
          <p:spPr>
            <a:xfrm>
              <a:off x="0" y="0"/>
              <a:ext cx="2394263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75" name="Group"/>
          <p:cNvGrpSpPr/>
          <p:nvPr/>
        </p:nvGrpSpPr>
        <p:grpSpPr>
          <a:xfrm>
            <a:off x="645246" y="6113057"/>
            <a:ext cx="12167692" cy="2309358"/>
            <a:chOff x="105508" y="30478"/>
            <a:chExt cx="12167691" cy="1518048"/>
          </a:xfrm>
        </p:grpSpPr>
        <p:sp>
          <p:nvSpPr>
            <p:cNvPr id="373" name="Oval"/>
            <p:cNvSpPr/>
            <p:nvPr/>
          </p:nvSpPr>
          <p:spPr>
            <a:xfrm rot="16200000">
              <a:off x="-198101" y="334087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4" name="Oval"/>
            <p:cNvSpPr/>
            <p:nvPr/>
          </p:nvSpPr>
          <p:spPr>
            <a:xfrm rot="16200000">
              <a:off x="11058761" y="334087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76" name="How are these plots similar?"/>
          <p:cNvSpPr/>
          <p:nvPr/>
        </p:nvSpPr>
        <p:spPr>
          <a:xfrm>
            <a:off x="4298047" y="63079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How are these plots similar?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82543" y="11284287"/>
            <a:ext cx="113094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 err="1" smtClean="0">
                <a:latin typeface="Lucida Console" panose="020B0609040504020204" pitchFamily="49" charset="0"/>
              </a:rPr>
              <a:t>ggplot</a:t>
            </a:r>
            <a:r>
              <a:rPr lang="en-US" sz="2800" dirty="0" smtClean="0">
                <a:latin typeface="Lucida Console" panose="020B0609040504020204" pitchFamily="49" charset="0"/>
              </a:rPr>
              <a:t>(</a:t>
            </a:r>
            <a:r>
              <a:rPr lang="en-US" sz="2800" dirty="0" err="1" smtClean="0">
                <a:solidFill>
                  <a:srgbClr val="0070C0"/>
                </a:solidFill>
                <a:latin typeface="Lucida Console" panose="020B0609040504020204" pitchFamily="49" charset="0"/>
              </a:rPr>
              <a:t>uniprot_region</a:t>
            </a:r>
            <a:r>
              <a:rPr lang="en-US" sz="2800" dirty="0" smtClean="0">
                <a:latin typeface="Lucida Console" panose="020B0609040504020204" pitchFamily="49" charset="0"/>
              </a:rPr>
              <a:t>)+</a:t>
            </a:r>
            <a:endParaRPr lang="en-US" sz="2800" dirty="0">
              <a:latin typeface="Lucida Console" panose="020B0609040504020204" pitchFamily="49" charset="0"/>
            </a:endParaRPr>
          </a:p>
          <a:p>
            <a:pPr algn="l"/>
            <a:r>
              <a:rPr lang="en-US" sz="2800" dirty="0">
                <a:latin typeface="Lucida Console" panose="020B0609040504020204" pitchFamily="49" charset="0"/>
              </a:rPr>
              <a:t>  </a:t>
            </a:r>
            <a:r>
              <a:rPr lang="en-US" sz="2800" dirty="0" err="1" smtClean="0">
                <a:solidFill>
                  <a:schemeClr val="tx1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2800" dirty="0" smtClean="0">
                <a:latin typeface="Lucida Console" panose="020B0609040504020204" pitchFamily="49" charset="0"/>
              </a:rPr>
              <a:t>(</a:t>
            </a:r>
            <a:r>
              <a:rPr lang="en-US" sz="2800" dirty="0" err="1">
                <a:latin typeface="Lucida Console" panose="020B0609040504020204" pitchFamily="49" charset="0"/>
              </a:rPr>
              <a:t>aes</a:t>
            </a:r>
            <a:r>
              <a:rPr lang="en-US" sz="2800" dirty="0">
                <a:latin typeface="Lucida Console" panose="020B0609040504020204" pitchFamily="49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Lucida Console" panose="020B0609040504020204" pitchFamily="49" charset="0"/>
              </a:rPr>
              <a:t>x=log(</a:t>
            </a:r>
            <a:r>
              <a:rPr lang="en-US" sz="2800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Gene.Length</a:t>
            </a:r>
            <a:r>
              <a:rPr lang="en-US" sz="2800" dirty="0">
                <a:solidFill>
                  <a:srgbClr val="0070C0"/>
                </a:solidFill>
                <a:latin typeface="Lucida Console" panose="020B0609040504020204" pitchFamily="49" charset="0"/>
              </a:rPr>
              <a:t>), </a:t>
            </a:r>
            <a:r>
              <a:rPr lang="en-US" sz="2800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												y=log(</a:t>
            </a:r>
            <a:r>
              <a:rPr lang="en-US" sz="2800" dirty="0" err="1" smtClean="0">
                <a:solidFill>
                  <a:srgbClr val="0070C0"/>
                </a:solidFill>
                <a:latin typeface="Lucida Console" panose="020B0609040504020204" pitchFamily="49" charset="0"/>
              </a:rPr>
              <a:t>Protein.Length</a:t>
            </a:r>
            <a:r>
              <a:rPr lang="en-US" sz="2800" dirty="0">
                <a:solidFill>
                  <a:srgbClr val="0070C0"/>
                </a:solidFill>
                <a:latin typeface="Lucida Console" panose="020B0609040504020204" pitchFamily="49" charset="0"/>
              </a:rPr>
              <a:t>)</a:t>
            </a:r>
            <a:r>
              <a:rPr lang="en-US" sz="2800" dirty="0">
                <a:latin typeface="Lucida Console" panose="020B0609040504020204" pitchFamily="49" charset="0"/>
              </a:rPr>
              <a:t>)</a:t>
            </a:r>
            <a:r>
              <a:rPr lang="en-US" sz="2800" dirty="0" smtClean="0">
                <a:latin typeface="Lucida Console" panose="020B0609040504020204" pitchFamily="49" charset="0"/>
              </a:rPr>
              <a:t>)</a:t>
            </a:r>
            <a:endParaRPr lang="en-US" sz="2800" dirty="0">
              <a:latin typeface="Lucida Console" panose="020B0609040504020204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192000" y="11284288"/>
            <a:ext cx="119516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 err="1" smtClean="0">
                <a:latin typeface="Lucida Console" panose="020B0609040504020204" pitchFamily="49" charset="0"/>
              </a:rPr>
              <a:t>ggplot</a:t>
            </a:r>
            <a:r>
              <a:rPr lang="en-US" sz="2800" dirty="0" smtClean="0">
                <a:latin typeface="Lucida Console" panose="020B0609040504020204" pitchFamily="49" charset="0"/>
              </a:rPr>
              <a:t>(</a:t>
            </a:r>
            <a:r>
              <a:rPr lang="en-US" sz="2800" dirty="0" err="1" smtClean="0">
                <a:solidFill>
                  <a:srgbClr val="0070C0"/>
                </a:solidFill>
                <a:latin typeface="Lucida Console" panose="020B0609040504020204" pitchFamily="49" charset="0"/>
              </a:rPr>
              <a:t>uniprot_region</a:t>
            </a:r>
            <a:r>
              <a:rPr lang="en-US" sz="2800" dirty="0" smtClean="0">
                <a:latin typeface="Lucida Console" panose="020B0609040504020204" pitchFamily="49" charset="0"/>
              </a:rPr>
              <a:t>)+</a:t>
            </a:r>
            <a:endParaRPr lang="en-US" sz="2800" dirty="0">
              <a:latin typeface="Lucida Console" panose="020B0609040504020204" pitchFamily="49" charset="0"/>
            </a:endParaRPr>
          </a:p>
          <a:p>
            <a:pPr algn="l"/>
            <a:r>
              <a:rPr lang="en-US" sz="2800" dirty="0" smtClean="0">
                <a:latin typeface="Lucida Console" panose="020B0609040504020204" pitchFamily="49" charset="0"/>
              </a:rPr>
              <a:t>  </a:t>
            </a:r>
            <a:r>
              <a:rPr lang="en-US" sz="2800" dirty="0" err="1" smtClean="0">
                <a:solidFill>
                  <a:schemeClr val="tx1"/>
                </a:solidFill>
                <a:latin typeface="Lucida Console" panose="020B0609040504020204" pitchFamily="49" charset="0"/>
              </a:rPr>
              <a:t>geom_smooth</a:t>
            </a:r>
            <a:r>
              <a:rPr lang="en-US" sz="2800" dirty="0" smtClean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sz="2800" dirty="0" err="1" smtClean="0">
                <a:latin typeface="Lucida Console" panose="020B0609040504020204" pitchFamily="49" charset="0"/>
              </a:rPr>
              <a:t>aes</a:t>
            </a:r>
            <a:r>
              <a:rPr lang="en-US" sz="2800" dirty="0" smtClean="0">
                <a:latin typeface="Lucida Console" panose="020B0609040504020204" pitchFamily="49" charset="0"/>
              </a:rPr>
              <a:t>(</a:t>
            </a:r>
            <a:r>
              <a:rPr lang="en-US" sz="2800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x=log(</a:t>
            </a:r>
            <a:r>
              <a:rPr lang="en-US" sz="2800" dirty="0" err="1" smtClean="0">
                <a:solidFill>
                  <a:srgbClr val="0070C0"/>
                </a:solidFill>
                <a:latin typeface="Lucida Console" panose="020B0609040504020204" pitchFamily="49" charset="0"/>
              </a:rPr>
              <a:t>Gene.Length</a:t>
            </a:r>
            <a:r>
              <a:rPr lang="en-US" sz="2800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),</a:t>
            </a:r>
          </a:p>
          <a:p>
            <a:pPr algn="l"/>
            <a:r>
              <a:rPr lang="en-US" sz="2800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						y=log(</a:t>
            </a:r>
            <a:r>
              <a:rPr lang="en-US" sz="2800" dirty="0" err="1" smtClean="0">
                <a:solidFill>
                  <a:srgbClr val="0070C0"/>
                </a:solidFill>
                <a:latin typeface="Lucida Console" panose="020B0609040504020204" pitchFamily="49" charset="0"/>
              </a:rPr>
              <a:t>Protein.Length</a:t>
            </a:r>
            <a:r>
              <a:rPr lang="en-US" sz="2800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)</a:t>
            </a:r>
            <a:r>
              <a:rPr lang="en-US" sz="2800" dirty="0" smtClean="0">
                <a:latin typeface="Lucida Console" panose="020B0609040504020204" pitchFamily="49" charset="0"/>
              </a:rPr>
              <a:t>))</a:t>
            </a:r>
            <a:endParaRPr lang="en-US" sz="2800" dirty="0">
              <a:latin typeface="Lucida Console" panose="020B0609040504020204" pitchFamily="49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1" animBg="1" advAuto="0"/>
      <p:bldP spid="367" grpId="3" animBg="1" advAuto="0"/>
      <p:bldP spid="368" grpId="6" animBg="1" advAuto="0"/>
      <p:bldP spid="369" grpId="10" animBg="1" advAuto="0"/>
      <p:bldP spid="372" grpId="2" animBg="1" advAuto="0"/>
      <p:bldP spid="372" grpId="4" animBg="1" advAuto="0"/>
      <p:bldP spid="375" grpId="5" animBg="1" advAuto="0"/>
      <p:bldP spid="375" grpId="7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8" y="4828640"/>
            <a:ext cx="7016262" cy="7016262"/>
          </a:xfrm>
          <a:prstGeom prst="rect">
            <a:avLst/>
          </a:prstGeom>
        </p:spPr>
      </p:pic>
      <p:pic>
        <p:nvPicPr>
          <p:cNvPr id="1028" name="Picture 4" descr="https://miro.medium.com/max/1950/0*DDRU1L5LIJkgDBx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643" y="4686011"/>
            <a:ext cx="14694566" cy="715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052580" y="2808574"/>
            <a:ext cx="14974211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medium-content-title-font"/>
              </a:rPr>
              <a:t>How the BBC Visual and Data Journalism team works with graphics in R</a:t>
            </a:r>
          </a:p>
        </p:txBody>
      </p:sp>
      <p:sp>
        <p:nvSpPr>
          <p:cNvPr id="9" name="Rectangle 8"/>
          <p:cNvSpPr/>
          <p:nvPr/>
        </p:nvSpPr>
        <p:spPr>
          <a:xfrm>
            <a:off x="5978769" y="555514"/>
            <a:ext cx="12426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9600" b="1" dirty="0" smtClean="0">
                <a:latin typeface="medium-content-title-font"/>
              </a:rPr>
              <a:t>What can </a:t>
            </a:r>
            <a:r>
              <a:rPr lang="en-US" sz="9600" b="1" dirty="0" err="1" smtClean="0">
                <a:latin typeface="medium-content-title-font"/>
              </a:rPr>
              <a:t>ggplot</a:t>
            </a:r>
            <a:r>
              <a:rPr lang="en-US" sz="9600" b="1" dirty="0" smtClean="0">
                <a:latin typeface="medium-content-title-font"/>
              </a:rPr>
              <a:t> do?</a:t>
            </a:r>
            <a:endParaRPr lang="en-US" sz="9600" b="1" dirty="0">
              <a:latin typeface="medium-content-title-fon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3388" y="2808574"/>
            <a:ext cx="7440706" cy="94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dirty="0" smtClean="0">
                <a:latin typeface="medium-content-serif-font"/>
              </a:rPr>
              <a:t>“ggplot2 </a:t>
            </a:r>
            <a:r>
              <a:rPr lang="en-US" sz="4400" dirty="0">
                <a:latin typeface="medium-content-serif-font"/>
              </a:rPr>
              <a:t>gives you far more control and creativity than a chart tool and allows you to </a:t>
            </a:r>
            <a:r>
              <a:rPr lang="en-US" sz="4400" b="1" dirty="0">
                <a:solidFill>
                  <a:srgbClr val="0070C0"/>
                </a:solidFill>
                <a:latin typeface="medium-content-serif-font"/>
              </a:rPr>
              <a:t>go beyond a limited number of graphics</a:t>
            </a:r>
            <a:r>
              <a:rPr lang="en-US" sz="4400" dirty="0">
                <a:latin typeface="medium-content-serif-font"/>
              </a:rPr>
              <a:t>. Working with scripts </a:t>
            </a:r>
            <a:r>
              <a:rPr lang="en-US" sz="4400" b="1" dirty="0">
                <a:solidFill>
                  <a:srgbClr val="0070C0"/>
                </a:solidFill>
                <a:latin typeface="medium-content-serif-font"/>
              </a:rPr>
              <a:t>saves a huge amount of time and effort</a:t>
            </a:r>
            <a:r>
              <a:rPr lang="en-US" sz="4400" dirty="0">
                <a:latin typeface="medium-content-serif-font"/>
              </a:rPr>
              <a:t>, in particular when working with data that needs </a:t>
            </a:r>
            <a:r>
              <a:rPr lang="en-US" sz="4400" b="1" dirty="0">
                <a:solidFill>
                  <a:srgbClr val="0070C0"/>
                </a:solidFill>
                <a:latin typeface="medium-content-serif-font"/>
              </a:rPr>
              <a:t>updating regularly, with reproducibility </a:t>
            </a:r>
            <a:r>
              <a:rPr lang="en-US" sz="4400" dirty="0">
                <a:latin typeface="medium-content-serif-font"/>
              </a:rPr>
              <a:t>a key requirement of our workflow</a:t>
            </a:r>
            <a:r>
              <a:rPr lang="en-US" sz="4400" dirty="0" smtClean="0">
                <a:latin typeface="medium-content-serif-font"/>
              </a:rPr>
              <a:t>.”</a:t>
            </a:r>
          </a:p>
          <a:p>
            <a:pPr algn="r"/>
            <a:endParaRPr lang="en-US" sz="4400" dirty="0" smtClean="0"/>
          </a:p>
          <a:p>
            <a:pPr algn="r"/>
            <a:r>
              <a:rPr lang="en-US" sz="3600" dirty="0" smtClean="0"/>
              <a:t>-</a:t>
            </a:r>
            <a:r>
              <a:rPr lang="en-US" sz="3600" i="1" dirty="0" smtClean="0"/>
              <a:t>BBC Visual and Data Journalism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813174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Different: geometric object (geom),…"/>
          <p:cNvSpPr txBox="1"/>
          <p:nvPr/>
        </p:nvSpPr>
        <p:spPr>
          <a:xfrm>
            <a:off x="11017421" y="829158"/>
            <a:ext cx="11929121" cy="1704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Different: geometric object (geom),</a:t>
            </a:r>
          </a:p>
          <a:p>
            <a:pPr algn="l">
              <a:defRPr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e.g. the visual object used to represent the data</a:t>
            </a:r>
          </a:p>
        </p:txBody>
      </p:sp>
      <p:pic>
        <p:nvPicPr>
          <p:cNvPr id="37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How are these plots different?"/>
          <p:cNvSpPr/>
          <p:nvPr/>
        </p:nvSpPr>
        <p:spPr>
          <a:xfrm>
            <a:off x="4298047" y="63079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are these plots different?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4191" y="4213989"/>
            <a:ext cx="10864744" cy="6705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43" y="4166216"/>
            <a:ext cx="11019566" cy="680064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2543" y="11284287"/>
            <a:ext cx="113094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 err="1" smtClean="0">
                <a:latin typeface="Lucida Console" panose="020B0609040504020204" pitchFamily="49" charset="0"/>
              </a:rPr>
              <a:t>ggplot</a:t>
            </a:r>
            <a:r>
              <a:rPr lang="en-US" sz="2800" dirty="0" smtClean="0">
                <a:latin typeface="Lucida Console" panose="020B0609040504020204" pitchFamily="49" charset="0"/>
              </a:rPr>
              <a:t>(</a:t>
            </a:r>
            <a:r>
              <a:rPr lang="en-US" sz="2800" dirty="0" err="1" smtClean="0">
                <a:latin typeface="Lucida Console" panose="020B0609040504020204" pitchFamily="49" charset="0"/>
              </a:rPr>
              <a:t>uniprot_region</a:t>
            </a:r>
            <a:r>
              <a:rPr lang="en-US" sz="2800" dirty="0" smtClean="0">
                <a:latin typeface="Lucida Console" panose="020B0609040504020204" pitchFamily="49" charset="0"/>
              </a:rPr>
              <a:t>)+</a:t>
            </a:r>
            <a:endParaRPr lang="en-US" sz="2800" dirty="0">
              <a:latin typeface="Lucida Console" panose="020B0609040504020204" pitchFamily="49" charset="0"/>
            </a:endParaRPr>
          </a:p>
          <a:p>
            <a:pPr algn="l"/>
            <a:r>
              <a:rPr lang="en-US" sz="2800" dirty="0">
                <a:latin typeface="Lucida Console" panose="020B0609040504020204" pitchFamily="49" charset="0"/>
              </a:rPr>
              <a:t>  </a:t>
            </a:r>
            <a:r>
              <a:rPr lang="en-US" sz="2800" dirty="0" err="1" smtClean="0">
                <a:solidFill>
                  <a:srgbClr val="0070C0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2800" dirty="0" smtClean="0">
                <a:latin typeface="Lucida Console" panose="020B0609040504020204" pitchFamily="49" charset="0"/>
              </a:rPr>
              <a:t>(</a:t>
            </a:r>
            <a:r>
              <a:rPr lang="en-US" sz="2800" dirty="0" err="1">
                <a:latin typeface="Lucida Console" panose="020B0609040504020204" pitchFamily="49" charset="0"/>
              </a:rPr>
              <a:t>aes</a:t>
            </a:r>
            <a:r>
              <a:rPr lang="en-US" sz="2800" dirty="0">
                <a:latin typeface="Lucida Console" panose="020B0609040504020204" pitchFamily="49" charset="0"/>
              </a:rPr>
              <a:t>(x=log(</a:t>
            </a:r>
            <a:r>
              <a:rPr lang="en-US" sz="2800" dirty="0" err="1">
                <a:latin typeface="Lucida Console" panose="020B0609040504020204" pitchFamily="49" charset="0"/>
              </a:rPr>
              <a:t>Gene.Length</a:t>
            </a:r>
            <a:r>
              <a:rPr lang="en-US" sz="2800" dirty="0">
                <a:latin typeface="Lucida Console" panose="020B0609040504020204" pitchFamily="49" charset="0"/>
              </a:rPr>
              <a:t>), </a:t>
            </a:r>
            <a:r>
              <a:rPr lang="en-US" sz="2800" dirty="0" smtClean="0">
                <a:latin typeface="Lucida Console" panose="020B0609040504020204" pitchFamily="49" charset="0"/>
              </a:rPr>
              <a:t>												y=log(</a:t>
            </a:r>
            <a:r>
              <a:rPr lang="en-US" sz="2800" dirty="0" err="1" smtClean="0">
                <a:latin typeface="Lucida Console" panose="020B0609040504020204" pitchFamily="49" charset="0"/>
              </a:rPr>
              <a:t>Protein.Length</a:t>
            </a:r>
            <a:r>
              <a:rPr lang="en-US" sz="2800" dirty="0">
                <a:latin typeface="Lucida Console" panose="020B0609040504020204" pitchFamily="49" charset="0"/>
              </a:rPr>
              <a:t>))</a:t>
            </a:r>
            <a:r>
              <a:rPr lang="en-US" sz="2800" dirty="0" smtClean="0">
                <a:latin typeface="Lucida Console" panose="020B0609040504020204" pitchFamily="49" charset="0"/>
              </a:rPr>
              <a:t>)</a:t>
            </a:r>
            <a:endParaRPr lang="en-US" sz="2800" dirty="0">
              <a:latin typeface="Lucida Console" panose="020B060904050402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192000" y="11284288"/>
            <a:ext cx="119516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 err="1" smtClean="0">
                <a:latin typeface="Lucida Console" panose="020B0609040504020204" pitchFamily="49" charset="0"/>
              </a:rPr>
              <a:t>ggplot</a:t>
            </a:r>
            <a:r>
              <a:rPr lang="en-US" sz="2800" dirty="0" smtClean="0">
                <a:latin typeface="Lucida Console" panose="020B0609040504020204" pitchFamily="49" charset="0"/>
              </a:rPr>
              <a:t>(</a:t>
            </a:r>
            <a:r>
              <a:rPr lang="en-US" sz="2800" dirty="0" err="1" smtClean="0">
                <a:latin typeface="Lucida Console" panose="020B0609040504020204" pitchFamily="49" charset="0"/>
              </a:rPr>
              <a:t>uniprot_region</a:t>
            </a:r>
            <a:r>
              <a:rPr lang="en-US" sz="2800" dirty="0" smtClean="0">
                <a:latin typeface="Lucida Console" panose="020B0609040504020204" pitchFamily="49" charset="0"/>
              </a:rPr>
              <a:t>)+</a:t>
            </a:r>
            <a:endParaRPr lang="en-US" sz="2800" dirty="0">
              <a:latin typeface="Lucida Console" panose="020B0609040504020204" pitchFamily="49" charset="0"/>
            </a:endParaRPr>
          </a:p>
          <a:p>
            <a:pPr algn="l"/>
            <a:r>
              <a:rPr lang="en-US" sz="2800" dirty="0">
                <a:latin typeface="Lucida Console" panose="020B0609040504020204" pitchFamily="49" charset="0"/>
              </a:rPr>
              <a:t>  </a:t>
            </a:r>
            <a:r>
              <a:rPr lang="en-US" sz="2800" dirty="0" err="1" smtClean="0">
                <a:solidFill>
                  <a:srgbClr val="0070C0"/>
                </a:solidFill>
                <a:latin typeface="Lucida Console" panose="020B0609040504020204" pitchFamily="49" charset="0"/>
              </a:rPr>
              <a:t>geom_smooth</a:t>
            </a:r>
            <a:r>
              <a:rPr lang="en-US" sz="2800" dirty="0" smtClean="0">
                <a:latin typeface="Lucida Console" panose="020B0609040504020204" pitchFamily="49" charset="0"/>
              </a:rPr>
              <a:t>(</a:t>
            </a:r>
            <a:r>
              <a:rPr lang="en-US" sz="2800" dirty="0" err="1">
                <a:latin typeface="Lucida Console" panose="020B0609040504020204" pitchFamily="49" charset="0"/>
              </a:rPr>
              <a:t>aes</a:t>
            </a:r>
            <a:r>
              <a:rPr lang="en-US" sz="2800" dirty="0">
                <a:latin typeface="Lucida Console" panose="020B0609040504020204" pitchFamily="49" charset="0"/>
              </a:rPr>
              <a:t>(x=log(</a:t>
            </a:r>
            <a:r>
              <a:rPr lang="en-US" sz="2800" dirty="0" err="1">
                <a:latin typeface="Lucida Console" panose="020B0609040504020204" pitchFamily="49" charset="0"/>
              </a:rPr>
              <a:t>Gene.Length</a:t>
            </a:r>
            <a:r>
              <a:rPr lang="en-US" sz="2800" dirty="0" smtClean="0">
                <a:latin typeface="Lucida Console" panose="020B0609040504020204" pitchFamily="49" charset="0"/>
              </a:rPr>
              <a:t>),</a:t>
            </a:r>
          </a:p>
          <a:p>
            <a:pPr algn="l"/>
            <a:r>
              <a:rPr lang="en-US" sz="2800" dirty="0">
                <a:latin typeface="Lucida Console" panose="020B0609040504020204" pitchFamily="49" charset="0"/>
              </a:rPr>
              <a:t>	</a:t>
            </a:r>
            <a:r>
              <a:rPr lang="en-US" sz="2800" dirty="0" smtClean="0">
                <a:latin typeface="Lucida Console" panose="020B0609040504020204" pitchFamily="49" charset="0"/>
              </a:rPr>
              <a:t>					y=log(</a:t>
            </a:r>
            <a:r>
              <a:rPr lang="en-US" sz="2800" dirty="0" err="1" smtClean="0">
                <a:latin typeface="Lucida Console" panose="020B0609040504020204" pitchFamily="49" charset="0"/>
              </a:rPr>
              <a:t>Protein.Length</a:t>
            </a:r>
            <a:r>
              <a:rPr lang="en-US" sz="2800" dirty="0">
                <a:latin typeface="Lucida Console" panose="020B0609040504020204" pitchFamily="49" charset="0"/>
              </a:rPr>
              <a:t>))</a:t>
            </a:r>
            <a:r>
              <a:rPr lang="en-US" sz="2800" dirty="0" smtClean="0">
                <a:latin typeface="Lucida Console" panose="020B0609040504020204" pitchFamily="49" charset="0"/>
              </a:rPr>
              <a:t>)</a:t>
            </a:r>
            <a:endParaRPr lang="en-US" sz="2800" dirty="0">
              <a:latin typeface="Lucida Console" panose="020B0609040504020204" pitchFamily="49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1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6" name="geom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geoms</a:t>
            </a:r>
          </a:p>
        </p:txBody>
      </p:sp>
      <p:grpSp>
        <p:nvGrpSpPr>
          <p:cNvPr id="389" name="Group"/>
          <p:cNvGrpSpPr/>
          <p:nvPr/>
        </p:nvGrpSpPr>
        <p:grpSpPr>
          <a:xfrm>
            <a:off x="1200604" y="5221893"/>
            <a:ext cx="21982792" cy="3111885"/>
            <a:chOff x="0" y="0"/>
            <a:chExt cx="21982791" cy="3111883"/>
          </a:xfrm>
        </p:grpSpPr>
        <p:sp>
          <p:nvSpPr>
            <p:cNvPr id="387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8" name="ggplot(data = &lt;DATA&gt;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 smtClean="0"/>
                <a:t>ggplot</a:t>
              </a:r>
              <a:r>
                <a:rPr dirty="0" smtClean="0"/>
                <a:t>(</a:t>
              </a:r>
              <a:r>
                <a:rPr dirty="0" smtClean="0">
                  <a:solidFill>
                    <a:schemeClr val="accent1"/>
                  </a:solidFill>
                </a:rPr>
                <a:t>&lt;</a:t>
              </a:r>
              <a:r>
                <a:rPr dirty="0">
                  <a:solidFill>
                    <a:schemeClr val="accent1"/>
                  </a:solidFill>
                </a:rPr>
                <a:t>DATA&gt;</a:t>
              </a:r>
              <a:r>
                <a:rPr dirty="0"/>
                <a:t>) +</a:t>
              </a:r>
            </a:p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  </a:t>
              </a:r>
              <a:r>
                <a:rPr dirty="0">
                  <a:solidFill>
                    <a:schemeClr val="accent1"/>
                  </a:solidFill>
                </a:rPr>
                <a:t>&lt;GEOM_FUNCTION</a:t>
              </a:r>
              <a:r>
                <a:rPr dirty="0" smtClean="0">
                  <a:solidFill>
                    <a:schemeClr val="accent1"/>
                  </a:solidFill>
                </a:rPr>
                <a:t>&gt;</a:t>
              </a:r>
              <a:r>
                <a:rPr dirty="0" smtClean="0"/>
                <a:t>(</a:t>
              </a:r>
              <a:r>
                <a:rPr dirty="0" err="1" smtClean="0"/>
                <a:t>aes</a:t>
              </a:r>
              <a:r>
                <a:rPr dirty="0"/>
                <a:t>(</a:t>
              </a:r>
              <a:r>
                <a:rPr dirty="0">
                  <a:solidFill>
                    <a:schemeClr val="accent1"/>
                  </a:solidFill>
                </a:rPr>
                <a:t>&lt;MAPPINGS&gt;</a:t>
              </a:r>
              <a:r>
                <a:rPr dirty="0"/>
                <a:t>))</a:t>
              </a:r>
            </a:p>
          </p:txBody>
        </p:sp>
      </p:grpSp>
      <p:sp>
        <p:nvSpPr>
          <p:cNvPr id="390" name="Text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9" name="How are these plots similar?"/>
          <p:cNvSpPr/>
          <p:nvPr/>
        </p:nvSpPr>
        <p:spPr>
          <a:xfrm>
            <a:off x="8886475" y="9240100"/>
            <a:ext cx="6611047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How </a:t>
            </a:r>
            <a:r>
              <a:rPr lang="en-US" dirty="0" smtClean="0"/>
              <a:t>do I know which </a:t>
            </a:r>
            <a:r>
              <a:rPr lang="en-US" dirty="0" err="1" smtClean="0"/>
              <a:t>geom</a:t>
            </a:r>
            <a:r>
              <a:rPr lang="en-US" dirty="0" smtClean="0"/>
              <a:t> to use?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Screen Shot 2019-05-03 at 3.28.55 PM.png" descr="Screen Shot 2019-05-03 at 3.28.5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9257" y="2858948"/>
            <a:ext cx="18605486" cy="12692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rstudio.cloud/learn/cheat-sheet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25779">
              <a:defRPr sz="9000" u="sng">
                <a:latin typeface="Helvetica"/>
                <a:ea typeface="Helvetica"/>
                <a:cs typeface="Helvetica"/>
                <a:sym typeface="Helvetica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rstudio.cloud</a:t>
            </a:r>
            <a:r>
              <a:rPr u="sng" dirty="0">
                <a:hlinkClick r:id="rId4"/>
              </a:rPr>
              <a:t>/learn/cheat-sheets</a:t>
            </a:r>
          </a:p>
        </p:txBody>
      </p:sp>
      <p:sp>
        <p:nvSpPr>
          <p:cNvPr id="395" name="Click…"/>
          <p:cNvSpPr txBox="1"/>
          <p:nvPr/>
        </p:nvSpPr>
        <p:spPr>
          <a:xfrm rot="21271686">
            <a:off x="-114698" y="6330782"/>
            <a:ext cx="4126058" cy="181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37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Click </a:t>
            </a:r>
          </a:p>
          <a:p>
            <a:pPr>
              <a:defRPr sz="37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CheAT Sheets</a:t>
            </a:r>
          </a:p>
          <a:p>
            <a:pPr>
              <a:defRPr sz="37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 the sidebar</a:t>
            </a:r>
          </a:p>
        </p:txBody>
      </p:sp>
      <p:pic>
        <p:nvPicPr>
          <p:cNvPr id="396" name="Line" descr="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7003" y="8608684"/>
            <a:ext cx="1673269" cy="12487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2" name="geom_ function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geom_ functions</a:t>
            </a:r>
          </a:p>
        </p:txBody>
      </p:sp>
      <p:sp>
        <p:nvSpPr>
          <p:cNvPr id="403" name="Each requires a mapping argument."/>
          <p:cNvSpPr txBox="1"/>
          <p:nvPr/>
        </p:nvSpPr>
        <p:spPr>
          <a:xfrm>
            <a:off x="2091226" y="3279510"/>
            <a:ext cx="9329716" cy="4507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Each requires a mapping argument.</a:t>
            </a:r>
          </a:p>
        </p:txBody>
      </p:sp>
      <p:grpSp>
        <p:nvGrpSpPr>
          <p:cNvPr id="408" name="Group"/>
          <p:cNvGrpSpPr/>
          <p:nvPr/>
        </p:nvGrpSpPr>
        <p:grpSpPr>
          <a:xfrm>
            <a:off x="6182175" y="2999746"/>
            <a:ext cx="16110599" cy="10333996"/>
            <a:chOff x="0" y="0"/>
            <a:chExt cx="16110598" cy="10333994"/>
          </a:xfrm>
        </p:grpSpPr>
        <p:pic>
          <p:nvPicPr>
            <p:cNvPr id="404" name="data-visualization-2.1.png" descr="data-visualization-2.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517006"/>
              <a:ext cx="3771900" cy="2914651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405" name="Shape"/>
            <p:cNvSpPr/>
            <p:nvPr/>
          </p:nvSpPr>
          <p:spPr>
            <a:xfrm flipH="1">
              <a:off x="980657" y="0"/>
              <a:ext cx="3837430" cy="10333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" y="0"/>
                  </a:moveTo>
                  <a:lnTo>
                    <a:pt x="21600" y="10287"/>
                  </a:lnTo>
                  <a:lnTo>
                    <a:pt x="21592" y="15302"/>
                  </a:lnTo>
                  <a:lnTo>
                    <a:pt x="0" y="2160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6" name="Rectangle"/>
            <p:cNvSpPr/>
            <p:nvPr/>
          </p:nvSpPr>
          <p:spPr>
            <a:xfrm>
              <a:off x="994000" y="4856337"/>
              <a:ext cx="2712949" cy="2507160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407" name="data-visualization-2.1.png" descr="data-visualization-2.1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5781" t="10721" r="1344" b="3947"/>
            <a:stretch>
              <a:fillRect/>
            </a:stretch>
          </p:blipFill>
          <p:spPr>
            <a:xfrm>
              <a:off x="4761279" y="50263"/>
              <a:ext cx="11349320" cy="1026913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rstudio.cloud/learn/cheat-sheets"/>
          <p:cNvSpPr txBox="1"/>
          <p:nvPr/>
        </p:nvSpPr>
        <p:spPr>
          <a:xfrm>
            <a:off x="3012141" y="829003"/>
            <a:ext cx="183955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25779">
              <a:defRPr sz="9000" u="sng"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lang="en-US" dirty="0"/>
              <a:t>https</a:t>
            </a:r>
            <a:r>
              <a:rPr lang="en-US"/>
              <a:t>://</a:t>
            </a:r>
            <a:r>
              <a:rPr lang="en-US" smtClean="0"/>
              <a:t>www.data-to-viz.com</a:t>
            </a:r>
            <a:endParaRPr u="sng" dirty="0">
              <a:hlinkClick r:id="rId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9330" r="10428"/>
          <a:stretch/>
        </p:blipFill>
        <p:spPr>
          <a:xfrm>
            <a:off x="3687554" y="2836076"/>
            <a:ext cx="17015012" cy="10490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65781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rPr lang="en-US" dirty="0" smtClean="0"/>
              <a:t>Exercise 2</a:t>
            </a:r>
            <a:endParaRPr dirty="0"/>
          </a:p>
        </p:txBody>
      </p:sp>
      <p:sp>
        <p:nvSpPr>
          <p:cNvPr id="416" name="With your partner, decide how to replace this scatterplot with one that draws boxplots. Use the cheatsheet. Try your best gues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49148">
              <a:spcBef>
                <a:spcPts val="2200"/>
              </a:spcBef>
              <a:buSzTx/>
              <a:buNone/>
              <a:defRPr sz="5640">
                <a:solidFill>
                  <a:srgbClr val="005493"/>
                </a:solidFill>
              </a:defRPr>
            </a:lvl1pPr>
          </a:lstStyle>
          <a:p>
            <a:r>
              <a:rPr lang="en-US" dirty="0" smtClean="0"/>
              <a:t>Decide </a:t>
            </a:r>
            <a:r>
              <a:rPr dirty="0" smtClean="0"/>
              <a:t>how </a:t>
            </a:r>
            <a:r>
              <a:rPr dirty="0"/>
              <a:t>to replace this scatterplot with one that draws boxplots. Use the </a:t>
            </a:r>
            <a:r>
              <a:rPr dirty="0" err="1"/>
              <a:t>cheatsheet</a:t>
            </a:r>
            <a:r>
              <a:rPr dirty="0"/>
              <a:t>. Try your best guess.</a:t>
            </a:r>
          </a:p>
        </p:txBody>
      </p:sp>
      <p:pic>
        <p:nvPicPr>
          <p:cNvPr id="417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299421" y="914276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420" name="ggplot(mpg) + geom_point(aes(class, hwy))"/>
          <p:cNvSpPr txBox="1"/>
          <p:nvPr/>
        </p:nvSpPr>
        <p:spPr>
          <a:xfrm>
            <a:off x="1445226" y="11525647"/>
            <a:ext cx="22033523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algn="l"/>
            <a:r>
              <a:rPr dirty="0" err="1" smtClean="0">
                <a:latin typeface="Lucida Console" panose="020B0609040504020204" pitchFamily="49" charset="0"/>
              </a:rPr>
              <a:t>ggplot</a:t>
            </a:r>
            <a:r>
              <a:rPr dirty="0" smtClean="0">
                <a:latin typeface="Lucida Console" panose="020B0609040504020204" pitchFamily="49" charset="0"/>
              </a:rPr>
              <a:t>(</a:t>
            </a:r>
            <a:r>
              <a:rPr lang="en-US" dirty="0" err="1" smtClean="0">
                <a:latin typeface="Lucida Console" panose="020B0609040504020204" pitchFamily="49" charset="0"/>
              </a:rPr>
              <a:t>uniprot_region</a:t>
            </a:r>
            <a:r>
              <a:rPr dirty="0" smtClean="0">
                <a:latin typeface="Lucida Console" panose="020B0609040504020204" pitchFamily="49" charset="0"/>
              </a:rPr>
              <a:t>) </a:t>
            </a:r>
            <a:r>
              <a:rPr dirty="0">
                <a:latin typeface="Lucida Console" panose="020B0609040504020204" pitchFamily="49" charset="0"/>
              </a:rPr>
              <a:t>+ </a:t>
            </a:r>
            <a:r>
              <a:rPr dirty="0" err="1" smtClean="0">
                <a:latin typeface="Lucida Console" panose="020B0609040504020204" pitchFamily="49" charset="0"/>
              </a:rPr>
              <a:t>geom_point</a:t>
            </a:r>
            <a:r>
              <a:rPr dirty="0" smtClean="0">
                <a:latin typeface="Lucida Console" panose="020B0609040504020204" pitchFamily="49" charset="0"/>
              </a:rPr>
              <a:t>(</a:t>
            </a:r>
            <a:r>
              <a:rPr dirty="0" err="1" smtClean="0">
                <a:latin typeface="Lucida Console" panose="020B0609040504020204" pitchFamily="49" charset="0"/>
              </a:rPr>
              <a:t>aes</a:t>
            </a:r>
            <a:r>
              <a:rPr dirty="0" smtClean="0">
                <a:latin typeface="Lucida Console" panose="020B0609040504020204" pitchFamily="49" charset="0"/>
              </a:rPr>
              <a:t>(</a:t>
            </a:r>
            <a:r>
              <a:rPr lang="en-US" dirty="0" smtClean="0">
                <a:latin typeface="Lucida Console" panose="020B0609040504020204" pitchFamily="49" charset="0"/>
              </a:rPr>
              <a:t>x=</a:t>
            </a:r>
            <a:r>
              <a:rPr lang="en-US" dirty="0" err="1" smtClean="0">
                <a:latin typeface="Lucida Console" panose="020B0609040504020204" pitchFamily="49" charset="0"/>
              </a:rPr>
              <a:t>Cell.Region</a:t>
            </a:r>
            <a:r>
              <a:rPr dirty="0" err="1" smtClean="0">
                <a:latin typeface="Lucida Console" panose="020B0609040504020204" pitchFamily="49" charset="0"/>
              </a:rPr>
              <a:t>,</a:t>
            </a:r>
            <a:r>
              <a:rPr lang="en-US" dirty="0" err="1" smtClean="0">
                <a:latin typeface="Lucida Console" panose="020B0609040504020204" pitchFamily="49" charset="0"/>
              </a:rPr>
              <a:t>y</a:t>
            </a:r>
            <a:r>
              <a:rPr lang="en-US" dirty="0" smtClean="0">
                <a:latin typeface="Lucida Console" panose="020B0609040504020204" pitchFamily="49" charset="0"/>
              </a:rPr>
              <a:t>=log(</a:t>
            </a:r>
            <a:r>
              <a:rPr lang="en-US" dirty="0" err="1" smtClean="0">
                <a:latin typeface="Lucida Console" panose="020B0609040504020204" pitchFamily="49" charset="0"/>
              </a:rPr>
              <a:t>Protein.Length</a:t>
            </a:r>
            <a:r>
              <a:rPr lang="en-US" dirty="0" smtClean="0">
                <a:latin typeface="Lucida Console" panose="020B0609040504020204" pitchFamily="49" charset="0"/>
              </a:rPr>
              <a:t>)</a:t>
            </a:r>
            <a:r>
              <a:rPr dirty="0" smtClean="0">
                <a:latin typeface="Lucida Console" panose="020B0609040504020204" pitchFamily="49" charset="0"/>
              </a:rPr>
              <a:t>))</a:t>
            </a:r>
            <a:endParaRPr dirty="0">
              <a:latin typeface="Lucida Console" panose="020B060904050402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5226" y="5003415"/>
            <a:ext cx="10302265" cy="63579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1987" y="5020999"/>
            <a:ext cx="10302264" cy="635796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" fill="hold"/>
                                        <p:tgtEl>
                                          <p:spTgt spid="4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17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863" y="869308"/>
            <a:ext cx="15801527" cy="9751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33547" y="11289325"/>
            <a:ext cx="221870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800" dirty="0" err="1">
                <a:latin typeface="Lucida Console" panose="020B0609040504020204" pitchFamily="49" charset="0"/>
              </a:rPr>
              <a:t>ggplot</a:t>
            </a:r>
            <a:r>
              <a:rPr lang="en-US" sz="4800" dirty="0">
                <a:latin typeface="Lucida Console" panose="020B0609040504020204" pitchFamily="49" charset="0"/>
              </a:rPr>
              <a:t>(</a:t>
            </a:r>
            <a:r>
              <a:rPr lang="en-US" sz="4800" dirty="0" err="1">
                <a:latin typeface="Lucida Console" panose="020B0609040504020204" pitchFamily="49" charset="0"/>
              </a:rPr>
              <a:t>uniprot_region</a:t>
            </a:r>
            <a:r>
              <a:rPr lang="en-US" sz="4800" dirty="0">
                <a:latin typeface="Lucida Console" panose="020B0609040504020204" pitchFamily="49" charset="0"/>
              </a:rPr>
              <a:t>) + </a:t>
            </a:r>
            <a:r>
              <a:rPr lang="en-US" sz="4800" dirty="0" err="1" smtClean="0">
                <a:solidFill>
                  <a:srgbClr val="0070C0"/>
                </a:solidFill>
                <a:latin typeface="Lucida Console" panose="020B0609040504020204" pitchFamily="49" charset="0"/>
              </a:rPr>
              <a:t>geom_boxplot</a:t>
            </a:r>
            <a:r>
              <a:rPr lang="en-US" sz="4800" dirty="0" smtClean="0">
                <a:latin typeface="Lucida Console" panose="020B0609040504020204" pitchFamily="49" charset="0"/>
              </a:rPr>
              <a:t>(</a:t>
            </a:r>
            <a:r>
              <a:rPr lang="en-US" sz="4800" dirty="0" err="1" smtClean="0">
                <a:latin typeface="Lucida Console" panose="020B0609040504020204" pitchFamily="49" charset="0"/>
              </a:rPr>
              <a:t>aes</a:t>
            </a:r>
            <a:r>
              <a:rPr lang="en-US" sz="4800" dirty="0" smtClean="0">
                <a:latin typeface="Lucida Console" panose="020B0609040504020204" pitchFamily="49" charset="0"/>
              </a:rPr>
              <a:t>(x=</a:t>
            </a:r>
            <a:r>
              <a:rPr lang="en-US" sz="4800" dirty="0" err="1" smtClean="0">
                <a:latin typeface="Lucida Console" panose="020B0609040504020204" pitchFamily="49" charset="0"/>
              </a:rPr>
              <a:t>Cell.Region</a:t>
            </a:r>
            <a:r>
              <a:rPr lang="en-US" sz="4800" dirty="0" err="1" smtClean="0">
                <a:latin typeface="Lucida Console" panose="020B0609040504020204" pitchFamily="49" charset="0"/>
              </a:rPr>
              <a:t>,y</a:t>
            </a:r>
            <a:r>
              <a:rPr lang="en-US" sz="4800" dirty="0" smtClean="0">
                <a:latin typeface="Lucida Console" panose="020B0609040504020204" pitchFamily="49" charset="0"/>
              </a:rPr>
              <a:t>=log(</a:t>
            </a:r>
            <a:r>
              <a:rPr lang="en-US" sz="4800" dirty="0" err="1" smtClean="0">
                <a:latin typeface="Lucida Console" panose="020B0609040504020204" pitchFamily="49" charset="0"/>
              </a:rPr>
              <a:t>Protein.Length</a:t>
            </a:r>
            <a:r>
              <a:rPr lang="en-US" sz="4800" dirty="0">
                <a:latin typeface="Lucida Console" panose="020B0609040504020204" pitchFamily="49" charset="0"/>
              </a:rPr>
              <a:t>)))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3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4" name="&quot;Help&quot; page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"Help" pages</a:t>
            </a:r>
          </a:p>
        </p:txBody>
      </p:sp>
      <p:sp>
        <p:nvSpPr>
          <p:cNvPr id="445" name="To open the documentation for a function, type"/>
          <p:cNvSpPr txBox="1"/>
          <p:nvPr/>
        </p:nvSpPr>
        <p:spPr>
          <a:xfrm>
            <a:off x="1727077" y="3279510"/>
            <a:ext cx="9407957" cy="2626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To open the documentation for a function, type</a:t>
            </a:r>
          </a:p>
        </p:txBody>
      </p:sp>
      <p:sp>
        <p:nvSpPr>
          <p:cNvPr id="446" name="Rectangle"/>
          <p:cNvSpPr/>
          <p:nvPr/>
        </p:nvSpPr>
        <p:spPr>
          <a:xfrm>
            <a:off x="1858932" y="5701764"/>
            <a:ext cx="8676833" cy="14999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7" name="?geom_histogram"/>
          <p:cNvSpPr txBox="1"/>
          <p:nvPr/>
        </p:nvSpPr>
        <p:spPr>
          <a:xfrm>
            <a:off x="2223652" y="6033642"/>
            <a:ext cx="6029142" cy="15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?geom_histogram</a:t>
            </a:r>
          </a:p>
        </p:txBody>
      </p:sp>
      <p:sp>
        <p:nvSpPr>
          <p:cNvPr id="448" name="?"/>
          <p:cNvSpPr/>
          <p:nvPr/>
        </p:nvSpPr>
        <p:spPr>
          <a:xfrm>
            <a:off x="1899684" y="7039577"/>
            <a:ext cx="2738041" cy="1288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06" y="0"/>
                </a:moveTo>
                <a:lnTo>
                  <a:pt x="3804" y="5528"/>
                </a:lnTo>
                <a:lnTo>
                  <a:pt x="3410" y="5528"/>
                </a:lnTo>
                <a:cubicBezTo>
                  <a:pt x="1527" y="5528"/>
                  <a:pt x="0" y="7162"/>
                  <a:pt x="0" y="9177"/>
                </a:cubicBezTo>
                <a:lnTo>
                  <a:pt x="0" y="17951"/>
                </a:lnTo>
                <a:cubicBezTo>
                  <a:pt x="0" y="19966"/>
                  <a:pt x="1527" y="21600"/>
                  <a:pt x="3410" y="21600"/>
                </a:cubicBezTo>
                <a:lnTo>
                  <a:pt x="18190" y="21600"/>
                </a:lnTo>
                <a:cubicBezTo>
                  <a:pt x="20073" y="21600"/>
                  <a:pt x="21600" y="19966"/>
                  <a:pt x="21600" y="17951"/>
                </a:cubicBezTo>
                <a:lnTo>
                  <a:pt x="21600" y="9177"/>
                </a:lnTo>
                <a:cubicBezTo>
                  <a:pt x="21600" y="7162"/>
                  <a:pt x="20073" y="5528"/>
                  <a:pt x="18190" y="5528"/>
                </a:cubicBezTo>
                <a:lnTo>
                  <a:pt x="5808" y="5528"/>
                </a:lnTo>
                <a:lnTo>
                  <a:pt x="4806" y="0"/>
                </a:ln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defRPr sz="6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  <p:sp>
        <p:nvSpPr>
          <p:cNvPr id="449" name="function name (no parentheses)"/>
          <p:cNvSpPr/>
          <p:nvPr/>
        </p:nvSpPr>
        <p:spPr>
          <a:xfrm>
            <a:off x="4712363" y="7000682"/>
            <a:ext cx="5708651" cy="2108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84" y="6937"/>
                </a:lnTo>
                <a:cubicBezTo>
                  <a:pt x="1023" y="7574"/>
                  <a:pt x="859" y="8408"/>
                  <a:pt x="859" y="9333"/>
                </a:cubicBezTo>
                <a:lnTo>
                  <a:pt x="859" y="18006"/>
                </a:lnTo>
                <a:cubicBezTo>
                  <a:pt x="859" y="19991"/>
                  <a:pt x="1591" y="21600"/>
                  <a:pt x="2494" y="21600"/>
                </a:cubicBezTo>
                <a:lnTo>
                  <a:pt x="19965" y="21600"/>
                </a:lnTo>
                <a:cubicBezTo>
                  <a:pt x="20868" y="21600"/>
                  <a:pt x="21600" y="19991"/>
                  <a:pt x="21600" y="18006"/>
                </a:cubicBezTo>
                <a:lnTo>
                  <a:pt x="21600" y="9333"/>
                </a:lnTo>
                <a:cubicBezTo>
                  <a:pt x="21600" y="7348"/>
                  <a:pt x="20868" y="5739"/>
                  <a:pt x="19965" y="5739"/>
                </a:cubicBezTo>
                <a:lnTo>
                  <a:pt x="2494" y="5739"/>
                </a:lnTo>
                <a:cubicBezTo>
                  <a:pt x="2369" y="5739"/>
                  <a:pt x="2248" y="5776"/>
                  <a:pt x="2131" y="5835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/>
          <a:p>
            <a: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function name </a:t>
            </a:r>
            <a:r>
              <a:rPr b="0" dirty="0"/>
              <a:t>(no parentheses)</a:t>
            </a:r>
          </a:p>
        </p:txBody>
      </p:sp>
      <p:grpSp>
        <p:nvGrpSpPr>
          <p:cNvPr id="454" name="Group"/>
          <p:cNvGrpSpPr/>
          <p:nvPr/>
        </p:nvGrpSpPr>
        <p:grpSpPr>
          <a:xfrm>
            <a:off x="8583824" y="3460914"/>
            <a:ext cx="14372527" cy="9935158"/>
            <a:chOff x="0" y="0"/>
            <a:chExt cx="14372526" cy="9935157"/>
          </a:xfrm>
        </p:grpSpPr>
        <p:pic>
          <p:nvPicPr>
            <p:cNvPr id="450" name="Screen Shot 2019-05-04 at 9.16.21 AM.png" descr="Screen Shot 2019-05-04 at 9.16.21 A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290" t="10215" r="4290" b="6883"/>
            <a:stretch>
              <a:fillRect/>
            </a:stretch>
          </p:blipFill>
          <p:spPr>
            <a:xfrm>
              <a:off x="0" y="7112597"/>
              <a:ext cx="3995864" cy="2822561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451" name="Shape"/>
            <p:cNvSpPr/>
            <p:nvPr/>
          </p:nvSpPr>
          <p:spPr>
            <a:xfrm flipH="1">
              <a:off x="1977563" y="0"/>
              <a:ext cx="12394964" cy="9924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38" y="0"/>
                  </a:moveTo>
                  <a:lnTo>
                    <a:pt x="21600" y="18844"/>
                  </a:lnTo>
                  <a:lnTo>
                    <a:pt x="21556" y="21536"/>
                  </a:lnTo>
                  <a:lnTo>
                    <a:pt x="18146" y="21600"/>
                  </a:lnTo>
                  <a:lnTo>
                    <a:pt x="0" y="17863"/>
                  </a:lnTo>
                  <a:lnTo>
                    <a:pt x="20338" y="0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2" name="Rectangle"/>
            <p:cNvSpPr/>
            <p:nvPr/>
          </p:nvSpPr>
          <p:spPr>
            <a:xfrm>
              <a:off x="1983010" y="8637390"/>
              <a:ext cx="1975540" cy="1279775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453" name="Screen Shot 2019-05-08 at 4.15.57 PM.png" descr="Screen Shot 2019-05-08 at 4.15.57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r="862" b="12062"/>
            <a:stretch>
              <a:fillRect/>
            </a:stretch>
          </p:blipFill>
          <p:spPr>
            <a:xfrm>
              <a:off x="2721561" y="34777"/>
              <a:ext cx="11611425" cy="818058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8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9" name="ggplot2.tidyverse.org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 u="sng"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ggplot2.tidyverse.org</a:t>
            </a:r>
          </a:p>
        </p:txBody>
      </p:sp>
      <p:pic>
        <p:nvPicPr>
          <p:cNvPr id="480" name="Screen Shot 2017-08-03 at 4.00.15 PM.png" descr="Screen Shot 2017-08-03 at 4.00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93803" y="2938565"/>
            <a:ext cx="19196394" cy="1805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16375" r="15955"/>
          <a:stretch/>
        </p:blipFill>
        <p:spPr>
          <a:xfrm>
            <a:off x="3270662" y="2742139"/>
            <a:ext cx="17647054" cy="1281346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753632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rPr lang="en-US" dirty="0" smtClean="0"/>
              <a:t>Question?</a:t>
            </a:r>
            <a:endParaRPr dirty="0"/>
          </a:p>
        </p:txBody>
      </p:sp>
      <p:sp>
        <p:nvSpPr>
          <p:cNvPr id="500" name="What will this code do?"/>
          <p:cNvSpPr txBox="1">
            <a:spLocks noGrp="1"/>
          </p:cNvSpPr>
          <p:nvPr>
            <p:ph type="body" sz="quarter" idx="4294967295"/>
          </p:nvPr>
        </p:nvSpPr>
        <p:spPr>
          <a:xfrm>
            <a:off x="4008073" y="3718027"/>
            <a:ext cx="16985813" cy="253979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</a:defRPr>
            </a:lvl1pPr>
          </a:lstStyle>
          <a:p>
            <a:r>
              <a:t>What will this code do?</a:t>
            </a:r>
          </a:p>
        </p:txBody>
      </p:sp>
      <p:sp>
        <p:nvSpPr>
          <p:cNvPr id="501" name="ggplot(mpg) +…"/>
          <p:cNvSpPr txBox="1"/>
          <p:nvPr/>
        </p:nvSpPr>
        <p:spPr>
          <a:xfrm>
            <a:off x="316523" y="7012570"/>
            <a:ext cx="23897491" cy="2637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400" dirty="0" err="1" smtClean="0">
                <a:latin typeface="Lucida Console" panose="020B0609040504020204" pitchFamily="49" charset="0"/>
              </a:rPr>
              <a:t>ggplot</a:t>
            </a:r>
            <a:r>
              <a:rPr lang="en-US" sz="5400" dirty="0" smtClean="0">
                <a:latin typeface="Lucida Console" panose="020B0609040504020204" pitchFamily="49" charset="0"/>
              </a:rPr>
              <a:t>(</a:t>
            </a:r>
            <a:r>
              <a:rPr lang="en-US" sz="5400" dirty="0" err="1" smtClean="0">
                <a:latin typeface="Lucida Console" panose="020B0609040504020204" pitchFamily="49" charset="0"/>
              </a:rPr>
              <a:t>uniprot_region</a:t>
            </a:r>
            <a:r>
              <a:rPr lang="en-US" sz="5400" dirty="0" smtClean="0">
                <a:latin typeface="Lucida Console" panose="020B0609040504020204" pitchFamily="49" charset="0"/>
              </a:rPr>
              <a:t>)+</a:t>
            </a:r>
            <a:endParaRPr lang="en-US" sz="5400" dirty="0">
              <a:latin typeface="Lucida Console" panose="020B0609040504020204" pitchFamily="49" charset="0"/>
            </a:endParaRP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400" dirty="0">
                <a:latin typeface="Lucida Console" panose="020B0609040504020204" pitchFamily="49" charset="0"/>
              </a:rPr>
              <a:t>  </a:t>
            </a:r>
            <a:r>
              <a:rPr lang="en-US" sz="5400" dirty="0" err="1" smtClean="0">
                <a:latin typeface="Lucida Console" panose="020B0609040504020204" pitchFamily="49" charset="0"/>
              </a:rPr>
              <a:t>geom_jitter</a:t>
            </a:r>
            <a:r>
              <a:rPr lang="en-US" sz="5400" dirty="0" smtClean="0">
                <a:latin typeface="Lucida Console" panose="020B0609040504020204" pitchFamily="49" charset="0"/>
              </a:rPr>
              <a:t>(</a:t>
            </a:r>
            <a:r>
              <a:rPr lang="en-US" sz="5400" dirty="0" err="1">
                <a:latin typeface="Lucida Console" panose="020B0609040504020204" pitchFamily="49" charset="0"/>
              </a:rPr>
              <a:t>aes</a:t>
            </a:r>
            <a:r>
              <a:rPr lang="en-US" sz="5400" dirty="0">
                <a:latin typeface="Lucida Console" panose="020B0609040504020204" pitchFamily="49" charset="0"/>
              </a:rPr>
              <a:t>(x=</a:t>
            </a:r>
            <a:r>
              <a:rPr lang="en-US" sz="5400" dirty="0" err="1">
                <a:latin typeface="Lucida Console" panose="020B0609040504020204" pitchFamily="49" charset="0"/>
              </a:rPr>
              <a:t>Cell.Region</a:t>
            </a:r>
            <a:r>
              <a:rPr lang="en-US" sz="5400" dirty="0">
                <a:latin typeface="Lucida Console" panose="020B0609040504020204" pitchFamily="49" charset="0"/>
              </a:rPr>
              <a:t>, y=log(</a:t>
            </a:r>
            <a:r>
              <a:rPr lang="en-US" sz="5400" dirty="0" err="1">
                <a:latin typeface="Lucida Console" panose="020B0609040504020204" pitchFamily="49" charset="0"/>
              </a:rPr>
              <a:t>Protein.Length</a:t>
            </a:r>
            <a:r>
              <a:rPr lang="en-US" sz="5400" dirty="0">
                <a:latin typeface="Lucida Console" panose="020B0609040504020204" pitchFamily="49" charset="0"/>
              </a:rPr>
              <a:t>))</a:t>
            </a:r>
            <a:r>
              <a:rPr lang="en-US" sz="5400" dirty="0" smtClean="0">
                <a:latin typeface="Lucida Console" panose="020B0609040504020204" pitchFamily="49" charset="0"/>
              </a:rPr>
              <a:t>)+</a:t>
            </a:r>
            <a:endParaRPr lang="en-US" sz="5400" dirty="0">
              <a:latin typeface="Lucida Console" panose="020B0609040504020204" pitchFamily="49" charset="0"/>
            </a:endParaRP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400" dirty="0">
                <a:latin typeface="Lucida Console" panose="020B0609040504020204" pitchFamily="49" charset="0"/>
              </a:rPr>
              <a:t>  </a:t>
            </a:r>
            <a:r>
              <a:rPr lang="en-US" sz="5400" dirty="0" err="1" smtClean="0">
                <a:latin typeface="Lucida Console" panose="020B0609040504020204" pitchFamily="49" charset="0"/>
              </a:rPr>
              <a:t>geom_boxplot</a:t>
            </a:r>
            <a:r>
              <a:rPr lang="en-US" sz="5400" dirty="0" smtClean="0">
                <a:latin typeface="Lucida Console" panose="020B0609040504020204" pitchFamily="49" charset="0"/>
              </a:rPr>
              <a:t>(</a:t>
            </a:r>
            <a:r>
              <a:rPr lang="en-US" sz="5400" dirty="0" err="1">
                <a:latin typeface="Lucida Console" panose="020B0609040504020204" pitchFamily="49" charset="0"/>
              </a:rPr>
              <a:t>aes</a:t>
            </a:r>
            <a:r>
              <a:rPr lang="en-US" sz="5400" dirty="0">
                <a:latin typeface="Lucida Console" panose="020B0609040504020204" pitchFamily="49" charset="0"/>
              </a:rPr>
              <a:t>(x=</a:t>
            </a:r>
            <a:r>
              <a:rPr lang="en-US" sz="5400" dirty="0" err="1">
                <a:latin typeface="Lucida Console" panose="020B0609040504020204" pitchFamily="49" charset="0"/>
              </a:rPr>
              <a:t>Cell.Region</a:t>
            </a:r>
            <a:r>
              <a:rPr lang="en-US" sz="5400" dirty="0">
                <a:latin typeface="Lucida Console" panose="020B0609040504020204" pitchFamily="49" charset="0"/>
              </a:rPr>
              <a:t>, y=log(</a:t>
            </a:r>
            <a:r>
              <a:rPr lang="en-US" sz="5400" dirty="0" err="1">
                <a:latin typeface="Lucida Console" panose="020B0609040504020204" pitchFamily="49" charset="0"/>
              </a:rPr>
              <a:t>Protein.Length</a:t>
            </a:r>
            <a:r>
              <a:rPr lang="en-US" sz="5400" dirty="0">
                <a:latin typeface="Lucida Console" panose="020B0609040504020204" pitchFamily="49" charset="0"/>
              </a:rPr>
              <a:t>))</a:t>
            </a:r>
            <a:r>
              <a:rPr lang="en-US" sz="5400" dirty="0" smtClean="0">
                <a:latin typeface="Lucida Console" panose="020B0609040504020204" pitchFamily="49" charset="0"/>
              </a:rPr>
              <a:t>)</a:t>
            </a:r>
            <a:endParaRPr lang="en-US" sz="5400" dirty="0">
              <a:latin typeface="Lucida Console" panose="020B0609040504020204" pitchFamily="49" charset="0"/>
            </a:endParaRPr>
          </a:p>
        </p:txBody>
      </p:sp>
      <p:sp>
        <p:nvSpPr>
          <p:cNvPr id="502" name="Text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Import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</a:t>
            </a:r>
          </a:p>
        </p:txBody>
      </p:sp>
      <p:sp>
        <p:nvSpPr>
          <p:cNvPr id="132" name="Tidy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Tidy</a:t>
            </a:r>
          </a:p>
        </p:txBody>
      </p:sp>
      <p:sp>
        <p:nvSpPr>
          <p:cNvPr id="133" name="Visualize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 b="1">
                <a:solidFill>
                  <a:srgbClr val="83A9D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Visualize</a:t>
            </a:r>
          </a:p>
        </p:txBody>
      </p:sp>
      <p:sp>
        <p:nvSpPr>
          <p:cNvPr id="134" name="Transform"/>
          <p:cNvSpPr txBox="1"/>
          <p:nvPr/>
        </p:nvSpPr>
        <p:spPr>
          <a:xfrm>
            <a:off x="8475786" y="7690146"/>
            <a:ext cx="39699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54990">
              <a:defRPr sz="608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Transform</a:t>
            </a:r>
          </a:p>
        </p:txBody>
      </p:sp>
      <p:sp>
        <p:nvSpPr>
          <p:cNvPr id="135" name="Model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Model</a:t>
            </a:r>
          </a:p>
        </p:txBody>
      </p:sp>
      <p:sp>
        <p:nvSpPr>
          <p:cNvPr id="136" name="Communicate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Communicate</a:t>
            </a:r>
          </a:p>
        </p:txBody>
      </p:sp>
      <p:sp>
        <p:nvSpPr>
          <p:cNvPr id="137" name="Line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8" name="Line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" name="Line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0" name="Line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1" name="Line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2" name="Line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3" name="Rounded Rectangle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" name="Program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Program</a:t>
            </a:r>
          </a:p>
        </p:txBody>
      </p:sp>
      <p:sp>
        <p:nvSpPr>
          <p:cNvPr id="145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(Applied) Data Science</a:t>
            </a:r>
          </a:p>
        </p:txBody>
      </p:sp>
      <p:sp>
        <p:nvSpPr>
          <p:cNvPr id="146" name="Text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Each new geom adds a new layer"/>
          <p:cNvSpPr/>
          <p:nvPr/>
        </p:nvSpPr>
        <p:spPr>
          <a:xfrm>
            <a:off x="10115067" y="1058170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Each new geom adds a new layer</a:t>
            </a:r>
          </a:p>
        </p:txBody>
      </p:sp>
      <p:sp>
        <p:nvSpPr>
          <p:cNvPr id="7" name="ggplot(mpg) +…"/>
          <p:cNvSpPr txBox="1"/>
          <p:nvPr/>
        </p:nvSpPr>
        <p:spPr>
          <a:xfrm>
            <a:off x="2157049" y="10950487"/>
            <a:ext cx="19612706" cy="2175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4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ggplot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sz="44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uniprot_region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)+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400" dirty="0">
                <a:solidFill>
                  <a:schemeClr val="tx1"/>
                </a:solidFill>
                <a:latin typeface="Lucida Console" panose="020B0609040504020204" pitchFamily="49" charset="0"/>
              </a:rPr>
              <a:t>  </a:t>
            </a:r>
            <a:r>
              <a:rPr lang="en-US" sz="4400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geom_jitter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sz="44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aes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(x=</a:t>
            </a:r>
            <a:r>
              <a:rPr lang="en-US" sz="44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Cell.Region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, y=log(</a:t>
            </a:r>
            <a:r>
              <a:rPr lang="en-US" sz="44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Protein.Length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)))+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400" dirty="0">
                <a:solidFill>
                  <a:schemeClr val="tx1"/>
                </a:solidFill>
                <a:latin typeface="Lucida Console" panose="020B0609040504020204" pitchFamily="49" charset="0"/>
              </a:rPr>
              <a:t>  </a:t>
            </a:r>
            <a:r>
              <a:rPr lang="en-US" sz="4400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geom_boxplot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sz="44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aes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(x=</a:t>
            </a:r>
            <a:r>
              <a:rPr lang="en-US" sz="44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Cell.Region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, y=log(</a:t>
            </a:r>
            <a:r>
              <a:rPr lang="en-US" sz="44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Protein.Length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)))</a:t>
            </a:r>
            <a:endParaRPr lang="en-US" sz="4400" dirty="0">
              <a:solidFill>
                <a:schemeClr val="bg2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50" y="3622688"/>
            <a:ext cx="10941123" cy="67522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7773" y="3735432"/>
            <a:ext cx="10758436" cy="663949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537" y="1982333"/>
            <a:ext cx="14531730" cy="8968154"/>
          </a:xfrm>
          <a:prstGeom prst="rect">
            <a:avLst/>
          </a:prstGeom>
        </p:spPr>
      </p:pic>
      <p:pic>
        <p:nvPicPr>
          <p:cNvPr id="505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Each new geom adds a new layer"/>
          <p:cNvSpPr/>
          <p:nvPr/>
        </p:nvSpPr>
        <p:spPr>
          <a:xfrm>
            <a:off x="10115067" y="1058170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Each new </a:t>
            </a:r>
            <a:r>
              <a:rPr dirty="0" err="1"/>
              <a:t>geom</a:t>
            </a:r>
            <a:r>
              <a:rPr dirty="0"/>
              <a:t> adds a new layer</a:t>
            </a:r>
          </a:p>
        </p:txBody>
      </p:sp>
      <p:sp>
        <p:nvSpPr>
          <p:cNvPr id="8" name="ggplot(mpg) +…"/>
          <p:cNvSpPr txBox="1"/>
          <p:nvPr/>
        </p:nvSpPr>
        <p:spPr>
          <a:xfrm>
            <a:off x="2157049" y="10950487"/>
            <a:ext cx="19612706" cy="2175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4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ggplot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sz="44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uniprot_region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)+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400" dirty="0">
                <a:solidFill>
                  <a:schemeClr val="tx1"/>
                </a:solidFill>
                <a:latin typeface="Lucida Console" panose="020B0609040504020204" pitchFamily="49" charset="0"/>
              </a:rPr>
              <a:t>  </a:t>
            </a:r>
            <a:r>
              <a:rPr lang="en-US" sz="44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geom_jitter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sz="4400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aes</a:t>
            </a:r>
            <a:r>
              <a:rPr lang="en-US" sz="4400" dirty="0">
                <a:solidFill>
                  <a:srgbClr val="0070C0"/>
                </a:solidFill>
                <a:latin typeface="Lucida Console" panose="020B0609040504020204" pitchFamily="49" charset="0"/>
              </a:rPr>
              <a:t>(x=</a:t>
            </a:r>
            <a:r>
              <a:rPr lang="en-US" sz="4400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Cell.Region</a:t>
            </a:r>
            <a:r>
              <a:rPr lang="en-US" sz="4400" dirty="0">
                <a:solidFill>
                  <a:srgbClr val="0070C0"/>
                </a:solidFill>
                <a:latin typeface="Lucida Console" panose="020B0609040504020204" pitchFamily="49" charset="0"/>
              </a:rPr>
              <a:t>, y=log(</a:t>
            </a:r>
            <a:r>
              <a:rPr lang="en-US" sz="4400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Protein.Length</a:t>
            </a:r>
            <a:r>
              <a:rPr lang="en-US" sz="4400" dirty="0">
                <a:solidFill>
                  <a:srgbClr val="0070C0"/>
                </a:solidFill>
                <a:latin typeface="Lucida Console" panose="020B0609040504020204" pitchFamily="49" charset="0"/>
              </a:rPr>
              <a:t>))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)+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400" dirty="0">
                <a:solidFill>
                  <a:schemeClr val="tx1"/>
                </a:solidFill>
                <a:latin typeface="Lucida Console" panose="020B0609040504020204" pitchFamily="49" charset="0"/>
              </a:rPr>
              <a:t>  </a:t>
            </a:r>
            <a:r>
              <a:rPr lang="en-US" sz="44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geom_boxplot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sz="4400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aes</a:t>
            </a:r>
            <a:r>
              <a:rPr lang="en-US" sz="4400" dirty="0">
                <a:solidFill>
                  <a:srgbClr val="0070C0"/>
                </a:solidFill>
                <a:latin typeface="Lucida Console" panose="020B0609040504020204" pitchFamily="49" charset="0"/>
              </a:rPr>
              <a:t>(x=</a:t>
            </a:r>
            <a:r>
              <a:rPr lang="en-US" sz="4400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Cell.Region</a:t>
            </a:r>
            <a:r>
              <a:rPr lang="en-US" sz="4400" dirty="0">
                <a:solidFill>
                  <a:srgbClr val="0070C0"/>
                </a:solidFill>
                <a:latin typeface="Lucida Console" panose="020B0609040504020204" pitchFamily="49" charset="0"/>
              </a:rPr>
              <a:t>, y=log(</a:t>
            </a:r>
            <a:r>
              <a:rPr lang="en-US" sz="4400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Protein.Length</a:t>
            </a:r>
            <a:r>
              <a:rPr lang="en-US" sz="4400" dirty="0">
                <a:solidFill>
                  <a:srgbClr val="0070C0"/>
                </a:solidFill>
                <a:latin typeface="Lucida Console" panose="020B0609040504020204" pitchFamily="49" charset="0"/>
              </a:rPr>
              <a:t>))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)</a:t>
            </a:r>
            <a:endParaRPr lang="en-US" sz="4400" dirty="0">
              <a:solidFill>
                <a:schemeClr val="bg2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9658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eoms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rPr lang="en-US" dirty="0" smtClean="0"/>
              <a:t>Aesthetics</a:t>
            </a:r>
            <a:endParaRPr dirty="0"/>
          </a:p>
        </p:txBody>
      </p:sp>
      <p:pic>
        <p:nvPicPr>
          <p:cNvPr id="35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87749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B9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&quot;The greatest value of a picture is when it forces us to notice what we never expected to see.&quot;…"/>
          <p:cNvSpPr txBox="1"/>
          <p:nvPr/>
        </p:nvSpPr>
        <p:spPr>
          <a:xfrm>
            <a:off x="2833687" y="3301999"/>
            <a:ext cx="18716626" cy="711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"The greatest value of a picture is when it forces us to notice what we never expected to see." </a:t>
            </a:r>
          </a:p>
          <a:p>
            <a:pPr algn="l">
              <a:defRPr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- John Tukey</a:t>
            </a:r>
          </a:p>
        </p:txBody>
      </p:sp>
    </p:spTree>
    <p:extLst>
      <p:ext uri="{BB962C8B-B14F-4D97-AF65-F5344CB8AC3E}">
        <p14:creationId xmlns:p14="http://schemas.microsoft.com/office/powerpoint/2010/main" val="5589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493" y="1632238"/>
            <a:ext cx="15577008" cy="9613240"/>
          </a:xfrm>
          <a:prstGeom prst="rect">
            <a:avLst/>
          </a:prstGeom>
        </p:spPr>
      </p:pic>
      <p:pic>
        <p:nvPicPr>
          <p:cNvPr id="230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ggplot(data = mpg) +…"/>
          <p:cNvSpPr txBox="1"/>
          <p:nvPr/>
        </p:nvSpPr>
        <p:spPr>
          <a:xfrm>
            <a:off x="2530601" y="11474078"/>
            <a:ext cx="19363764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ggplot</a:t>
            </a:r>
            <a:r>
              <a:rPr lang="en-US" sz="4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sz="4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uniprot_region</a:t>
            </a:r>
            <a:r>
              <a:rPr lang="en-US" sz="4400" dirty="0">
                <a:solidFill>
                  <a:schemeClr val="tx1"/>
                </a:solidFill>
                <a:latin typeface="Lucida Console" panose="020B0609040504020204" pitchFamily="49" charset="0"/>
              </a:rPr>
              <a:t>) + 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400" dirty="0">
                <a:latin typeface="Lucida Console" panose="020B0609040504020204" pitchFamily="49" charset="0"/>
              </a:rPr>
              <a:t>	</a:t>
            </a:r>
            <a:r>
              <a:rPr lang="en-US" sz="4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4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sz="4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4400" dirty="0">
                <a:solidFill>
                  <a:schemeClr val="tx1"/>
                </a:solidFill>
                <a:latin typeface="Lucida Console" panose="020B0609040504020204" pitchFamily="49" charset="0"/>
              </a:rPr>
              <a:t>(log(</a:t>
            </a:r>
            <a:r>
              <a:rPr lang="en-US" sz="4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Gene.Length</a:t>
            </a:r>
            <a:r>
              <a:rPr lang="en-US" sz="4400" dirty="0">
                <a:solidFill>
                  <a:schemeClr val="tx1"/>
                </a:solidFill>
                <a:latin typeface="Lucida Console" panose="020B0609040504020204" pitchFamily="49" charset="0"/>
              </a:rPr>
              <a:t>),log(</a:t>
            </a:r>
            <a:r>
              <a:rPr lang="en-US" sz="4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Protein.Length</a:t>
            </a:r>
            <a:r>
              <a:rPr lang="en-US" sz="4400" dirty="0" smtClean="0">
                <a:solidFill>
                  <a:schemeClr val="tx1"/>
                </a:solidFill>
                <a:latin typeface="Lucida Console" panose="020B0609040504020204" pitchFamily="49" charset="0"/>
              </a:rPr>
              <a:t>)))</a:t>
            </a:r>
            <a:endParaRPr lang="en-US" sz="44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234" name="Oval"/>
          <p:cNvSpPr/>
          <p:nvPr/>
        </p:nvSpPr>
        <p:spPr>
          <a:xfrm>
            <a:off x="6925662" y="4832113"/>
            <a:ext cx="3765784" cy="2255054"/>
          </a:xfrm>
          <a:prstGeom prst="ellips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5" name="Why do these cars get better mileage?"/>
          <p:cNvSpPr/>
          <p:nvPr/>
        </p:nvSpPr>
        <p:spPr>
          <a:xfrm>
            <a:off x="601820" y="4119765"/>
            <a:ext cx="4935673" cy="3407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692"/>
                </a:moveTo>
                <a:lnTo>
                  <a:pt x="0" y="5908"/>
                </a:lnTo>
                <a:cubicBezTo>
                  <a:pt x="0" y="2645"/>
                  <a:pt x="1350" y="0"/>
                  <a:pt x="3015" y="0"/>
                </a:cubicBezTo>
                <a:lnTo>
                  <a:pt x="18585" y="0"/>
                </a:lnTo>
                <a:cubicBezTo>
                  <a:pt x="20250" y="0"/>
                  <a:pt x="21600" y="2645"/>
                  <a:pt x="21600" y="5908"/>
                </a:cubicBezTo>
                <a:lnTo>
                  <a:pt x="21600" y="15692"/>
                </a:lnTo>
                <a:cubicBezTo>
                  <a:pt x="21600" y="18955"/>
                  <a:pt x="20250" y="21600"/>
                  <a:pt x="18585" y="21600"/>
                </a:cubicBezTo>
                <a:lnTo>
                  <a:pt x="3015" y="21600"/>
                </a:lnTo>
                <a:cubicBezTo>
                  <a:pt x="1350" y="21600"/>
                  <a:pt x="0" y="18955"/>
                  <a:pt x="0" y="15692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/>
              <a:t>Wh</a:t>
            </a:r>
            <a:r>
              <a:rPr lang="en-US" dirty="0" smtClean="0"/>
              <a:t>at are </a:t>
            </a:r>
            <a:r>
              <a:rPr dirty="0" smtClean="0"/>
              <a:t>these</a:t>
            </a:r>
            <a:r>
              <a:rPr lang="en-US" dirty="0" smtClean="0"/>
              <a:t> smaller genes that make large</a:t>
            </a:r>
            <a:r>
              <a:rPr dirty="0" smtClean="0"/>
              <a:t> </a:t>
            </a:r>
            <a:r>
              <a:rPr lang="en-US" dirty="0" smtClean="0"/>
              <a:t>proteins?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337063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animBg="1" advAuto="0"/>
      <p:bldP spid="235" grpId="0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Aesthetic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/>
              <a:t>Aesthetics</a:t>
            </a:r>
            <a:r>
              <a:rPr lang="en-US" dirty="0" smtClean="0"/>
              <a:t>- Shape/Size</a:t>
            </a:r>
            <a:endParaRPr dirty="0"/>
          </a:p>
        </p:txBody>
      </p:sp>
      <p:pic>
        <p:nvPicPr>
          <p:cNvPr id="240" name="point.pdf" descr="point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01640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size.pdf" descr="siz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52171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shape.pdf" descr="shap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66984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color.pdf" descr="color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317515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Text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28892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1" name="Group"/>
          <p:cNvGrpSpPr/>
          <p:nvPr/>
        </p:nvGrpSpPr>
        <p:grpSpPr>
          <a:xfrm>
            <a:off x="6178356" y="2940013"/>
            <a:ext cx="12027287" cy="7835974"/>
            <a:chOff x="0" y="0"/>
            <a:chExt cx="12027286" cy="7835972"/>
          </a:xfrm>
        </p:grpSpPr>
        <p:sp>
          <p:nvSpPr>
            <p:cNvPr id="247" name="Visual Space"/>
            <p:cNvSpPr txBox="1"/>
            <p:nvPr/>
          </p:nvSpPr>
          <p:spPr>
            <a:xfrm>
              <a:off x="0" y="4311"/>
              <a:ext cx="5557678" cy="1399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Visual Space</a:t>
              </a:r>
            </a:p>
          </p:txBody>
        </p:sp>
        <p:sp>
          <p:nvSpPr>
            <p:cNvPr id="248" name="Red…"/>
            <p:cNvSpPr txBox="1"/>
            <p:nvPr/>
          </p:nvSpPr>
          <p:spPr>
            <a:xfrm>
              <a:off x="1741008" y="2505561"/>
              <a:ext cx="2075661" cy="53304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90000"/>
                </a:lnSpc>
                <a:defRPr sz="50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Red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3">
                      <a:hueOff val="-546624"/>
                      <a:satOff val="7767"/>
                      <a:lumOff val="-14512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Brown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Green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00D2A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Aqua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Blue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B82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Violet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FF2F9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Pink</a:t>
              </a:r>
            </a:p>
          </p:txBody>
        </p:sp>
        <p:sp>
          <p:nvSpPr>
            <p:cNvPr id="249" name="Group"/>
            <p:cNvSpPr txBox="1"/>
            <p:nvPr/>
          </p:nvSpPr>
          <p:spPr>
            <a:xfrm>
              <a:off x="8027911" y="2505561"/>
              <a:ext cx="3735052" cy="53061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2seater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compact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midsize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minivan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pickup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subcompact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 err="1"/>
                <a:t>suv</a:t>
              </a:r>
              <a:endParaRPr dirty="0"/>
            </a:p>
          </p:txBody>
        </p:sp>
        <p:sp>
          <p:nvSpPr>
            <p:cNvPr id="250" name="Data Space"/>
            <p:cNvSpPr txBox="1"/>
            <p:nvPr/>
          </p:nvSpPr>
          <p:spPr>
            <a:xfrm>
              <a:off x="6469609" y="0"/>
              <a:ext cx="5557678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 Space</a:t>
              </a:r>
            </a:p>
          </p:txBody>
        </p:sp>
        <p:sp>
          <p:nvSpPr>
            <p:cNvPr id="251" name="Double Arrow"/>
            <p:cNvSpPr/>
            <p:nvPr/>
          </p:nvSpPr>
          <p:spPr>
            <a:xfrm>
              <a:off x="4014931" y="2848466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2" name="Double Arrow"/>
            <p:cNvSpPr/>
            <p:nvPr/>
          </p:nvSpPr>
          <p:spPr>
            <a:xfrm>
              <a:off x="4014931" y="3571200"/>
              <a:ext cx="3598587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3" name="Double Arrow"/>
            <p:cNvSpPr/>
            <p:nvPr/>
          </p:nvSpPr>
          <p:spPr>
            <a:xfrm>
              <a:off x="4014931" y="4293935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4" name="Double Arrow"/>
            <p:cNvSpPr/>
            <p:nvPr/>
          </p:nvSpPr>
          <p:spPr>
            <a:xfrm>
              <a:off x="4014932" y="5016669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5" name="Double Arrow"/>
            <p:cNvSpPr/>
            <p:nvPr/>
          </p:nvSpPr>
          <p:spPr>
            <a:xfrm>
              <a:off x="4014932" y="5739403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6" name="Double Arrow"/>
            <p:cNvSpPr/>
            <p:nvPr/>
          </p:nvSpPr>
          <p:spPr>
            <a:xfrm>
              <a:off x="4014931" y="7184873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7" name="Double Arrow"/>
            <p:cNvSpPr/>
            <p:nvPr/>
          </p:nvSpPr>
          <p:spPr>
            <a:xfrm>
              <a:off x="4014931" y="6462138"/>
              <a:ext cx="3598587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" name="color"/>
            <p:cNvSpPr txBox="1"/>
            <p:nvPr/>
          </p:nvSpPr>
          <p:spPr>
            <a:xfrm>
              <a:off x="1741008" y="1150110"/>
              <a:ext cx="3022602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color</a:t>
              </a:r>
            </a:p>
          </p:txBody>
        </p:sp>
        <p:sp>
          <p:nvSpPr>
            <p:cNvPr id="259" name="class"/>
            <p:cNvSpPr txBox="1"/>
            <p:nvPr/>
          </p:nvSpPr>
          <p:spPr>
            <a:xfrm>
              <a:off x="8027911" y="1150110"/>
              <a:ext cx="3022601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class</a:t>
              </a:r>
            </a:p>
          </p:txBody>
        </p:sp>
        <p:sp>
          <p:nvSpPr>
            <p:cNvPr id="260" name="Double Arrow"/>
            <p:cNvSpPr/>
            <p:nvPr/>
          </p:nvSpPr>
          <p:spPr>
            <a:xfrm>
              <a:off x="4014932" y="1750812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62" name="Text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19" name="Aesthetic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/>
              <a:t>Aesthetics</a:t>
            </a:r>
            <a:r>
              <a:rPr lang="en-US" dirty="0" smtClean="0"/>
              <a:t>- Color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48238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Aesthetic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Aesthetics</a:t>
            </a:r>
          </a:p>
        </p:txBody>
      </p:sp>
      <p:sp>
        <p:nvSpPr>
          <p:cNvPr id="266" name="Rectangle"/>
          <p:cNvSpPr/>
          <p:nvPr/>
        </p:nvSpPr>
        <p:spPr>
          <a:xfrm>
            <a:off x="351201" y="2804190"/>
            <a:ext cx="23506776" cy="796278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7" name="ggplot(mpg) + geom_point(aes(x = displ, y = hwy, color = class))"/>
          <p:cNvSpPr txBox="1"/>
          <p:nvPr/>
        </p:nvSpPr>
        <p:spPr>
          <a:xfrm>
            <a:off x="611197" y="2888826"/>
            <a:ext cx="23427951" cy="1228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700" dirty="0" err="1" smtClean="0">
                <a:solidFill>
                  <a:srgbClr val="000000"/>
                </a:solidFill>
                <a:latin typeface="Lucida Console" panose="020B0609040504020204" pitchFamily="49" charset="0"/>
              </a:rPr>
              <a:t>ggplot</a:t>
            </a:r>
            <a:r>
              <a:rPr sz="37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 lang="en-US" sz="3700" dirty="0" err="1" smtClean="0">
                <a:solidFill>
                  <a:srgbClr val="000000"/>
                </a:solidFill>
                <a:latin typeface="Lucida Console" panose="020B0609040504020204" pitchFamily="49" charset="0"/>
              </a:rPr>
              <a:t>uniprot_region</a:t>
            </a:r>
            <a:r>
              <a:rPr sz="37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) +</a:t>
            </a:r>
            <a:r>
              <a:rPr lang="en-US" sz="37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endParaRPr lang="en-US" sz="3700" dirty="0" smtClean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700" dirty="0">
                <a:latin typeface="Lucida Console" panose="020B0609040504020204" pitchFamily="49" charset="0"/>
              </a:rPr>
              <a:t>	</a:t>
            </a:r>
            <a:r>
              <a:rPr lang="en-US" sz="3700" dirty="0" err="1" smtClean="0">
                <a:solidFill>
                  <a:schemeClr val="tx1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3700" dirty="0" smtClean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sz="3700" dirty="0" err="1" smtClean="0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3700" dirty="0" smtClean="0">
                <a:solidFill>
                  <a:schemeClr val="tx1"/>
                </a:solidFill>
                <a:latin typeface="Lucida Console" panose="020B0609040504020204" pitchFamily="49" charset="0"/>
              </a:rPr>
              <a:t>(log(</a:t>
            </a:r>
            <a:r>
              <a:rPr lang="en-US" sz="3700" dirty="0" err="1" smtClean="0">
                <a:solidFill>
                  <a:schemeClr val="tx1"/>
                </a:solidFill>
                <a:latin typeface="Lucida Console" panose="020B0609040504020204" pitchFamily="49" charset="0"/>
              </a:rPr>
              <a:t>Gene.Length</a:t>
            </a:r>
            <a:r>
              <a:rPr lang="en-US" sz="3700" dirty="0">
                <a:solidFill>
                  <a:schemeClr val="tx1"/>
                </a:solidFill>
                <a:latin typeface="Lucida Console" panose="020B0609040504020204" pitchFamily="49" charset="0"/>
              </a:rPr>
              <a:t>),log(</a:t>
            </a:r>
            <a:r>
              <a:rPr lang="en-US" sz="37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Protein.Length</a:t>
            </a:r>
            <a:r>
              <a:rPr lang="en-US" sz="3700" dirty="0" smtClean="0">
                <a:solidFill>
                  <a:schemeClr val="tx1"/>
                </a:solidFill>
                <a:latin typeface="Lucida Console" panose="020B0609040504020204" pitchFamily="49" charset="0"/>
              </a:rPr>
              <a:t>), </a:t>
            </a:r>
            <a:r>
              <a:rPr lang="en-US" sz="3700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color= </a:t>
            </a:r>
            <a:r>
              <a:rPr lang="en-US" sz="3700" dirty="0" err="1" smtClean="0">
                <a:solidFill>
                  <a:srgbClr val="0070C0"/>
                </a:solidFill>
                <a:latin typeface="Lucida Console" panose="020B0609040504020204" pitchFamily="49" charset="0"/>
              </a:rPr>
              <a:t>Cell.Region</a:t>
            </a:r>
            <a:r>
              <a:rPr lang="en-US" sz="3700" dirty="0" smtClean="0">
                <a:solidFill>
                  <a:schemeClr val="tx1"/>
                </a:solidFill>
                <a:latin typeface="Lucida Console" panose="020B0609040504020204" pitchFamily="49" charset="0"/>
              </a:rPr>
              <a:t>))</a:t>
            </a:r>
            <a:endParaRPr lang="en-US" sz="37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268" name="ggplot(mpg) + geom_point(aes(x = displ, y = hwy, size = class))…"/>
          <p:cNvSpPr txBox="1"/>
          <p:nvPr/>
        </p:nvSpPr>
        <p:spPr>
          <a:xfrm>
            <a:off x="611197" y="4132036"/>
            <a:ext cx="23427951" cy="395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7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ggplot</a:t>
            </a:r>
            <a:r>
              <a:rPr lang="en-US" sz="37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sz="37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uniprot_region</a:t>
            </a:r>
            <a:r>
              <a:rPr lang="en-US" sz="37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) + 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7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	</a:t>
            </a:r>
            <a:r>
              <a:rPr lang="en-US" sz="37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geom_point</a:t>
            </a:r>
            <a:r>
              <a:rPr lang="en-US" sz="37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sz="37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aes</a:t>
            </a:r>
            <a:r>
              <a:rPr lang="en-US" sz="37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(log(</a:t>
            </a:r>
            <a:r>
              <a:rPr lang="en-US" sz="37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Gene.Length</a:t>
            </a:r>
            <a:r>
              <a:rPr lang="en-US" sz="37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),log(</a:t>
            </a:r>
            <a:r>
              <a:rPr lang="en-US" sz="37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Protein.Length</a:t>
            </a:r>
            <a:r>
              <a:rPr lang="en-US" sz="3700" dirty="0" smtClean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), </a:t>
            </a:r>
            <a:r>
              <a:rPr sz="3700" dirty="0" smtClean="0">
                <a:latin typeface="Lucida Console" panose="020B0609040504020204" pitchFamily="49" charset="0"/>
              </a:rPr>
              <a:t>size </a:t>
            </a:r>
            <a:r>
              <a:rPr sz="3700" dirty="0">
                <a:latin typeface="Lucida Console" panose="020B0609040504020204" pitchFamily="49" charset="0"/>
              </a:rPr>
              <a:t>= </a:t>
            </a:r>
            <a:r>
              <a:rPr lang="en-US" sz="3700" dirty="0" err="1" smtClean="0">
                <a:latin typeface="Lucida Console" panose="020B0609040504020204" pitchFamily="49" charset="0"/>
              </a:rPr>
              <a:t>Cell.Region</a:t>
            </a:r>
            <a:r>
              <a:rPr sz="3700" dirty="0" smtClean="0">
                <a:solidFill>
                  <a:srgbClr val="A6AAA9"/>
                </a:solidFill>
                <a:latin typeface="Lucida Console" panose="020B0609040504020204" pitchFamily="49" charset="0"/>
              </a:rPr>
              <a:t>))</a:t>
            </a:r>
            <a:endParaRPr lang="en-US" sz="3700" dirty="0" smtClean="0">
              <a:solidFill>
                <a:srgbClr val="A6AAA9"/>
              </a:solidFill>
              <a:latin typeface="Lucida Console" panose="020B0609040504020204" pitchFamily="49" charset="0"/>
            </a:endParaRP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3700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7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ggplot</a:t>
            </a:r>
            <a:r>
              <a:rPr lang="en-US" sz="37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sz="37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uniprot_region</a:t>
            </a:r>
            <a:r>
              <a:rPr lang="en-US" sz="37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) + 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7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	</a:t>
            </a:r>
            <a:r>
              <a:rPr lang="en-US" sz="37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geom_point</a:t>
            </a:r>
            <a:r>
              <a:rPr lang="en-US" sz="37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sz="37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aes</a:t>
            </a:r>
            <a:r>
              <a:rPr lang="en-US" sz="37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(log(</a:t>
            </a:r>
            <a:r>
              <a:rPr lang="en-US" sz="37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Gene.Length</a:t>
            </a:r>
            <a:r>
              <a:rPr lang="en-US" sz="37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),log(</a:t>
            </a:r>
            <a:r>
              <a:rPr lang="en-US" sz="37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Protein.Length</a:t>
            </a:r>
            <a:r>
              <a:rPr lang="en-US" sz="3700" dirty="0" smtClean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), </a:t>
            </a:r>
            <a:r>
              <a:rPr sz="3700" dirty="0" smtClean="0">
                <a:latin typeface="Lucida Console" panose="020B0609040504020204" pitchFamily="49" charset="0"/>
              </a:rPr>
              <a:t>shape </a:t>
            </a:r>
            <a:r>
              <a:rPr sz="3700" dirty="0">
                <a:latin typeface="Lucida Console" panose="020B0609040504020204" pitchFamily="49" charset="0"/>
              </a:rPr>
              <a:t>= </a:t>
            </a:r>
            <a:r>
              <a:rPr lang="en-US" sz="3700" dirty="0" err="1" smtClean="0">
                <a:latin typeface="Lucida Console" panose="020B0609040504020204" pitchFamily="49" charset="0"/>
              </a:rPr>
              <a:t>Cell.Region</a:t>
            </a:r>
            <a:r>
              <a:rPr sz="3700" dirty="0" smtClean="0">
                <a:solidFill>
                  <a:srgbClr val="A6AAA9"/>
                </a:solidFill>
                <a:latin typeface="Lucida Console" panose="020B0609040504020204" pitchFamily="49" charset="0"/>
              </a:rPr>
              <a:t>))</a:t>
            </a:r>
            <a:endParaRPr lang="en-US" sz="3700" dirty="0" smtClean="0">
              <a:solidFill>
                <a:srgbClr val="A6AAA9"/>
              </a:solidFill>
              <a:latin typeface="Lucida Console" panose="020B0609040504020204" pitchFamily="49" charset="0"/>
            </a:endParaRP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3700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7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ggplot</a:t>
            </a:r>
            <a:r>
              <a:rPr lang="en-US" sz="37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sz="37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uniprot_region</a:t>
            </a:r>
            <a:r>
              <a:rPr lang="en-US" sz="37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) + 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7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	</a:t>
            </a:r>
            <a:r>
              <a:rPr lang="en-US" sz="37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geom_point</a:t>
            </a:r>
            <a:r>
              <a:rPr lang="en-US" sz="37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sz="37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aes</a:t>
            </a:r>
            <a:r>
              <a:rPr lang="en-US" sz="37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(log(</a:t>
            </a:r>
            <a:r>
              <a:rPr lang="en-US" sz="37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Gene.Length</a:t>
            </a:r>
            <a:r>
              <a:rPr lang="en-US" sz="37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),log(</a:t>
            </a:r>
            <a:r>
              <a:rPr lang="en-US" sz="37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Protein.Length</a:t>
            </a:r>
            <a:r>
              <a:rPr lang="en-US" sz="3700" dirty="0" smtClean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), </a:t>
            </a:r>
            <a:r>
              <a:rPr sz="3700" dirty="0" smtClean="0">
                <a:latin typeface="Lucida Console" panose="020B0609040504020204" pitchFamily="49" charset="0"/>
              </a:rPr>
              <a:t>alpha </a:t>
            </a:r>
            <a:r>
              <a:rPr sz="3700" dirty="0">
                <a:latin typeface="Lucida Console" panose="020B0609040504020204" pitchFamily="49" charset="0"/>
              </a:rPr>
              <a:t>= </a:t>
            </a:r>
            <a:r>
              <a:rPr lang="en-US" sz="3700" dirty="0" err="1">
                <a:latin typeface="Lucida Console" panose="020B0609040504020204" pitchFamily="49" charset="0"/>
              </a:rPr>
              <a:t>Cell.Region</a:t>
            </a:r>
            <a:r>
              <a:rPr sz="3700" dirty="0" smtClean="0">
                <a:solidFill>
                  <a:srgbClr val="A6AAA9"/>
                </a:solidFill>
                <a:latin typeface="Lucida Console" panose="020B0609040504020204" pitchFamily="49" charset="0"/>
              </a:rPr>
              <a:t>))</a:t>
            </a:r>
            <a:endParaRPr lang="en-US" sz="3700" dirty="0" smtClean="0">
              <a:solidFill>
                <a:srgbClr val="A6AAA9"/>
              </a:solidFill>
              <a:latin typeface="Lucida Console" panose="020B0609040504020204" pitchFamily="49" charset="0"/>
            </a:endParaRP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sz="3700" dirty="0" smtClean="0">
              <a:solidFill>
                <a:srgbClr val="A6AAA9"/>
              </a:solidFill>
              <a:latin typeface="Lucida Console" panose="020B0609040504020204" pitchFamily="49" charset="0"/>
            </a:endParaRP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7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ggplot</a:t>
            </a:r>
            <a:r>
              <a:rPr lang="en-US" sz="37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sz="37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uniprot_region</a:t>
            </a:r>
            <a:r>
              <a:rPr lang="en-US" sz="37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) + 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7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	</a:t>
            </a:r>
            <a:r>
              <a:rPr lang="en-US" sz="37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geom_point</a:t>
            </a:r>
            <a:r>
              <a:rPr lang="en-US" sz="37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sz="37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aes</a:t>
            </a:r>
            <a:r>
              <a:rPr lang="en-US" sz="37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(log(</a:t>
            </a:r>
            <a:r>
              <a:rPr lang="en-US" sz="37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Gene.Length</a:t>
            </a:r>
            <a:r>
              <a:rPr lang="en-US" sz="37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),log(</a:t>
            </a:r>
            <a:r>
              <a:rPr lang="en-US" sz="37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Protein.Length</a:t>
            </a:r>
            <a:r>
              <a:rPr lang="en-US" sz="3700" dirty="0" smtClean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), </a:t>
            </a:r>
            <a:r>
              <a:rPr lang="en-US" sz="3700" dirty="0" smtClean="0">
                <a:latin typeface="Lucida Console" panose="020B0609040504020204" pitchFamily="49" charset="0"/>
              </a:rPr>
              <a:t>fill </a:t>
            </a:r>
            <a:r>
              <a:rPr lang="en-US" sz="3700" dirty="0">
                <a:latin typeface="Lucida Console" panose="020B0609040504020204" pitchFamily="49" charset="0"/>
              </a:rPr>
              <a:t>= </a:t>
            </a:r>
            <a:r>
              <a:rPr lang="en-US" sz="3700" dirty="0" err="1">
                <a:latin typeface="Lucida Console" panose="020B0609040504020204" pitchFamily="49" charset="0"/>
              </a:rPr>
              <a:t>Cell.Region</a:t>
            </a:r>
            <a:r>
              <a:rPr lang="en-US" sz="3700" dirty="0" smtClean="0">
                <a:solidFill>
                  <a:srgbClr val="A6AAA9"/>
                </a:solidFill>
                <a:latin typeface="Lucida Console" panose="020B0609040504020204" pitchFamily="49" charset="0"/>
              </a:rPr>
              <a:t>))</a:t>
            </a:r>
            <a:endParaRPr lang="en-US" sz="3700" dirty="0">
              <a:solidFill>
                <a:srgbClr val="A6AAA9"/>
              </a:solidFill>
              <a:latin typeface="Lucida Console" panose="020B06090405040202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3700" dirty="0">
              <a:solidFill>
                <a:srgbClr val="A6AAA9"/>
              </a:solidFill>
              <a:latin typeface="Lucida Console" panose="020B0609040504020204" pitchFamily="49" charset="0"/>
            </a:endParaRPr>
          </a:p>
        </p:txBody>
      </p:sp>
      <p:sp>
        <p:nvSpPr>
          <p:cNvPr id="269" name="aesthetic property"/>
          <p:cNvSpPr/>
          <p:nvPr/>
        </p:nvSpPr>
        <p:spPr>
          <a:xfrm flipH="1">
            <a:off x="15887511" y="866498"/>
            <a:ext cx="3209757" cy="2590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9" y="0"/>
                </a:moveTo>
                <a:cubicBezTo>
                  <a:pt x="962" y="0"/>
                  <a:pt x="0" y="1614"/>
                  <a:pt x="0" y="3604"/>
                </a:cubicBezTo>
                <a:lnTo>
                  <a:pt x="0" y="12273"/>
                </a:lnTo>
                <a:cubicBezTo>
                  <a:pt x="0" y="14263"/>
                  <a:pt x="962" y="15877"/>
                  <a:pt x="2149" y="15877"/>
                </a:cubicBezTo>
                <a:lnTo>
                  <a:pt x="18285" y="15877"/>
                </a:lnTo>
                <a:lnTo>
                  <a:pt x="18917" y="21600"/>
                </a:lnTo>
                <a:lnTo>
                  <a:pt x="19550" y="15861"/>
                </a:lnTo>
                <a:cubicBezTo>
                  <a:pt x="20690" y="15773"/>
                  <a:pt x="21600" y="14207"/>
                  <a:pt x="21600" y="12273"/>
                </a:cubicBezTo>
                <a:lnTo>
                  <a:pt x="21600" y="3604"/>
                </a:lnTo>
                <a:cubicBezTo>
                  <a:pt x="21600" y="1614"/>
                  <a:pt x="20638" y="0"/>
                  <a:pt x="19451" y="0"/>
                </a:cubicBezTo>
                <a:lnTo>
                  <a:pt x="2149" y="0"/>
                </a:ln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t"/>
          <a:lstStyle>
            <a:lvl1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aesthetic property</a:t>
            </a:r>
          </a:p>
        </p:txBody>
      </p:sp>
      <p:sp>
        <p:nvSpPr>
          <p:cNvPr id="271" name="Text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10" name="Fuel economy data for 38 models of car."/>
          <p:cNvSpPr txBox="1"/>
          <p:nvPr/>
        </p:nvSpPr>
        <p:spPr>
          <a:xfrm>
            <a:off x="5385777" y="10766978"/>
            <a:ext cx="13578303" cy="1907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10000"/>
          </a:bodyPr>
          <a:lstStyle>
            <a:lvl1pPr algn="l">
              <a:spcBef>
                <a:spcPts val="4100"/>
              </a:spcBef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6000" b="1" dirty="0" smtClean="0"/>
              <a:t>NOTE: </a:t>
            </a:r>
            <a:r>
              <a:rPr lang="en-US" sz="6000" dirty="0" smtClean="0"/>
              <a:t>Color vs Fill- depends on shape! 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6000" b="1" dirty="0"/>
              <a:t>c</a:t>
            </a:r>
            <a:r>
              <a:rPr lang="en-US" sz="6000" b="1" dirty="0" smtClean="0"/>
              <a:t>olor= </a:t>
            </a:r>
            <a:r>
              <a:rPr lang="en-US" sz="6000" dirty="0" smtClean="0"/>
              <a:t>outline color</a:t>
            </a:r>
            <a:r>
              <a:rPr lang="en-US" sz="6000" b="1" dirty="0" smtClean="0"/>
              <a:t>, fill = </a:t>
            </a:r>
            <a:r>
              <a:rPr lang="en-US" sz="6000" dirty="0" smtClean="0"/>
              <a:t>fill color</a:t>
            </a:r>
            <a:endParaRPr lang="en-US" sz="6000" dirty="0"/>
          </a:p>
        </p:txBody>
      </p:sp>
      <p:sp>
        <p:nvSpPr>
          <p:cNvPr id="11" name="aesthetic property"/>
          <p:cNvSpPr/>
          <p:nvPr/>
        </p:nvSpPr>
        <p:spPr>
          <a:xfrm flipH="1">
            <a:off x="19357264" y="860408"/>
            <a:ext cx="3456501" cy="2590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9" y="0"/>
                </a:moveTo>
                <a:cubicBezTo>
                  <a:pt x="962" y="0"/>
                  <a:pt x="0" y="1614"/>
                  <a:pt x="0" y="3604"/>
                </a:cubicBezTo>
                <a:lnTo>
                  <a:pt x="0" y="12273"/>
                </a:lnTo>
                <a:cubicBezTo>
                  <a:pt x="0" y="14263"/>
                  <a:pt x="962" y="15877"/>
                  <a:pt x="2149" y="15877"/>
                </a:cubicBezTo>
                <a:lnTo>
                  <a:pt x="18285" y="15877"/>
                </a:lnTo>
                <a:lnTo>
                  <a:pt x="18917" y="21600"/>
                </a:lnTo>
                <a:lnTo>
                  <a:pt x="19550" y="15861"/>
                </a:lnTo>
                <a:cubicBezTo>
                  <a:pt x="20690" y="15773"/>
                  <a:pt x="21600" y="14207"/>
                  <a:pt x="21600" y="12273"/>
                </a:cubicBezTo>
                <a:lnTo>
                  <a:pt x="21600" y="3604"/>
                </a:lnTo>
                <a:cubicBezTo>
                  <a:pt x="21600" y="1614"/>
                  <a:pt x="20638" y="0"/>
                  <a:pt x="19451" y="0"/>
                </a:cubicBezTo>
                <a:lnTo>
                  <a:pt x="214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t"/>
          <a:lstStyle>
            <a:lvl1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Variable to map it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7951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rPr lang="en-US" dirty="0" smtClean="0"/>
              <a:t>Exercise 3</a:t>
            </a:r>
            <a:endParaRPr dirty="0"/>
          </a:p>
        </p:txBody>
      </p:sp>
      <p:sp>
        <p:nvSpPr>
          <p:cNvPr id="274" name="In the next chunk, add color, size, alpha, and shape aesthetics to your graph. Experiment.…"/>
          <p:cNvSpPr txBox="1">
            <a:spLocks noGrp="1"/>
          </p:cNvSpPr>
          <p:nvPr>
            <p:ph type="body" idx="4294967295"/>
          </p:nvPr>
        </p:nvSpPr>
        <p:spPr>
          <a:xfrm>
            <a:off x="1445226" y="3689891"/>
            <a:ext cx="21493548" cy="695353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In the next chunk, add color, size, alpha, and shape aesthetics to your graph. Experiment. 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Do different things happen when you map aesthetics to  discrete and continuous variables?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What happens when you use more than one aesthetic?</a:t>
            </a:r>
          </a:p>
        </p:txBody>
      </p:sp>
      <p:pic>
        <p:nvPicPr>
          <p:cNvPr id="27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276" name="Text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77493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2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75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8" name="Table"/>
          <p:cNvGraphicFramePr/>
          <p:nvPr/>
        </p:nvGraphicFramePr>
        <p:xfrm>
          <a:off x="3162709" y="607218"/>
          <a:ext cx="16930687" cy="12403335"/>
        </p:xfrm>
        <a:graphic>
          <a:graphicData uri="http://schemas.openxmlformats.org/drawingml/2006/table">
            <a:tbl>
              <a:tblPr firstRow="1" firstCol="1">
                <a:tableStyleId>{8F44A2F1-9E1F-4B54-A3A2-5F16C0AD49E2}</a:tableStyleId>
              </a:tblPr>
              <a:tblGrid>
                <a:gridCol w="3875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5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79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Helvetica"/>
                          <a:ea typeface="Helvetica"/>
                          <a:cs typeface="Helvetica"/>
                        </a:rPr>
                        <a:t>Discrete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Helvetica"/>
                          <a:ea typeface="Helvetica"/>
                          <a:cs typeface="Helvetica"/>
                        </a:rPr>
                        <a:t>Continuous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Helvetica"/>
                          <a:ea typeface="Helvetica"/>
                          <a:cs typeface="Helvetica"/>
                        </a:rPr>
                        <a:t>Color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Helvetica"/>
                          <a:ea typeface="Helvetica"/>
                          <a:cs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Helvetica"/>
                          <a:ea typeface="Helvetica"/>
                          <a:cs typeface="Helvetica"/>
                        </a:rPr>
                        <a:t>Shape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color-d.png" descr="color-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95381" y="2214562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color-c.png" descr="color-c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14053" y="2214562"/>
            <a:ext cx="5661422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shape-d.png" descr="shape-d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95381" y="9340453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size-d.png" descr="size-d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95381" y="5804296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size-c.png" descr="size-c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914053" y="5804296"/>
            <a:ext cx="5661422" cy="37683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7" name="Group"/>
          <p:cNvGrpSpPr/>
          <p:nvPr/>
        </p:nvGrpSpPr>
        <p:grpSpPr>
          <a:xfrm>
            <a:off x="16146474" y="10376296"/>
            <a:ext cx="1714501" cy="1714501"/>
            <a:chOff x="0" y="0"/>
            <a:chExt cx="1714500" cy="1714500"/>
          </a:xfrm>
        </p:grpSpPr>
        <p:sp>
          <p:nvSpPr>
            <p:cNvPr id="285" name="Circle"/>
            <p:cNvSpPr/>
            <p:nvPr/>
          </p:nvSpPr>
          <p:spPr>
            <a:xfrm>
              <a:off x="0" y="0"/>
              <a:ext cx="1714500" cy="1714500"/>
            </a:xfrm>
            <a:prstGeom prst="ellips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6" name="Line"/>
            <p:cNvSpPr/>
            <p:nvPr/>
          </p:nvSpPr>
          <p:spPr>
            <a:xfrm flipH="1">
              <a:off x="220019" y="230631"/>
              <a:ext cx="1224801" cy="1250910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88" name="Text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3527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6B978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&quot;The simple graph has brought more information to the data analyst’s mind than any other device. &quot;…"/>
          <p:cNvSpPr txBox="1"/>
          <p:nvPr/>
        </p:nvSpPr>
        <p:spPr>
          <a:xfrm>
            <a:off x="2376357" y="2539999"/>
            <a:ext cx="19631286" cy="863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"The simple graph has brought more information to the data analyst’s mind than any other device. " </a:t>
            </a:r>
          </a:p>
          <a:p>
            <a:pPr algn="l">
              <a:defRPr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r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- John Tukey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014" y="865755"/>
            <a:ext cx="16475971" cy="10168028"/>
          </a:xfrm>
          <a:prstGeom prst="rect">
            <a:avLst/>
          </a:prstGeom>
        </p:spPr>
      </p:pic>
      <p:pic>
        <p:nvPicPr>
          <p:cNvPr id="291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ggplot(data = mpg) +…"/>
          <p:cNvSpPr txBox="1"/>
          <p:nvPr/>
        </p:nvSpPr>
        <p:spPr>
          <a:xfrm>
            <a:off x="1213338" y="11414611"/>
            <a:ext cx="21463139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6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ggplot</a:t>
            </a:r>
            <a:r>
              <a:rPr lang="en-US" sz="36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sz="36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uniprot_region</a:t>
            </a:r>
            <a:r>
              <a:rPr lang="en-US" sz="3600" dirty="0">
                <a:solidFill>
                  <a:schemeClr val="tx1"/>
                </a:solidFill>
                <a:latin typeface="Lucida Console" panose="020B0609040504020204" pitchFamily="49" charset="0"/>
              </a:rPr>
              <a:t>) + 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600" dirty="0">
                <a:latin typeface="Lucida Console" panose="020B0609040504020204" pitchFamily="49" charset="0"/>
              </a:rPr>
              <a:t>	</a:t>
            </a:r>
            <a:r>
              <a:rPr lang="en-US" sz="36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36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sz="36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3600" dirty="0">
                <a:solidFill>
                  <a:schemeClr val="tx1"/>
                </a:solidFill>
                <a:latin typeface="Lucida Console" panose="020B0609040504020204" pitchFamily="49" charset="0"/>
              </a:rPr>
              <a:t>(log(</a:t>
            </a:r>
            <a:r>
              <a:rPr lang="en-US" sz="36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Gene.Length</a:t>
            </a:r>
            <a:r>
              <a:rPr lang="en-US" sz="3600" dirty="0">
                <a:solidFill>
                  <a:schemeClr val="tx1"/>
                </a:solidFill>
                <a:latin typeface="Lucida Console" panose="020B0609040504020204" pitchFamily="49" charset="0"/>
              </a:rPr>
              <a:t>),log(</a:t>
            </a:r>
            <a:r>
              <a:rPr lang="en-US" sz="36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Protein.Length</a:t>
            </a:r>
            <a:r>
              <a:rPr lang="en-US" sz="3600" dirty="0" smtClean="0">
                <a:solidFill>
                  <a:schemeClr val="tx1"/>
                </a:solidFill>
                <a:latin typeface="Lucida Console" panose="020B0609040504020204" pitchFamily="49" charset="0"/>
              </a:rPr>
              <a:t>), </a:t>
            </a:r>
            <a:r>
              <a:rPr lang="en-US" sz="3600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color= </a:t>
            </a:r>
            <a:r>
              <a:rPr lang="en-US" sz="3600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Cell.Region</a:t>
            </a:r>
            <a:r>
              <a:rPr lang="en-US" sz="3600" dirty="0">
                <a:solidFill>
                  <a:schemeClr val="tx1"/>
                </a:solidFill>
                <a:latin typeface="Lucida Console" panose="020B0609040504020204" pitchFamily="49" charset="0"/>
              </a:rPr>
              <a:t>))</a:t>
            </a:r>
            <a:endParaRPr lang="en-US" sz="36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293" name="Legend added automatically"/>
          <p:cNvSpPr/>
          <p:nvPr/>
        </p:nvSpPr>
        <p:spPr>
          <a:xfrm>
            <a:off x="16573148" y="1024017"/>
            <a:ext cx="4935673" cy="251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692"/>
                </a:moveTo>
                <a:lnTo>
                  <a:pt x="0" y="5908"/>
                </a:lnTo>
                <a:cubicBezTo>
                  <a:pt x="0" y="2645"/>
                  <a:pt x="1350" y="0"/>
                  <a:pt x="3015" y="0"/>
                </a:cubicBezTo>
                <a:lnTo>
                  <a:pt x="18585" y="0"/>
                </a:lnTo>
                <a:cubicBezTo>
                  <a:pt x="20250" y="0"/>
                  <a:pt x="21600" y="2645"/>
                  <a:pt x="21600" y="5908"/>
                </a:cubicBezTo>
                <a:lnTo>
                  <a:pt x="21600" y="15692"/>
                </a:lnTo>
                <a:cubicBezTo>
                  <a:pt x="21600" y="18955"/>
                  <a:pt x="20250" y="21600"/>
                  <a:pt x="18585" y="21600"/>
                </a:cubicBezTo>
                <a:lnTo>
                  <a:pt x="3015" y="21600"/>
                </a:lnTo>
                <a:cubicBezTo>
                  <a:pt x="1350" y="21600"/>
                  <a:pt x="0" y="18955"/>
                  <a:pt x="0" y="15692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Legend added automatically</a:t>
            </a:r>
          </a:p>
        </p:txBody>
      </p:sp>
    </p:spTree>
    <p:extLst>
      <p:ext uri="{BB962C8B-B14F-4D97-AF65-F5344CB8AC3E}">
        <p14:creationId xmlns:p14="http://schemas.microsoft.com/office/powerpoint/2010/main" val="29136386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rPr lang="en-US" dirty="0" smtClean="0"/>
              <a:t>Exercise 4</a:t>
            </a:r>
            <a:endParaRPr dirty="0"/>
          </a:p>
        </p:txBody>
      </p:sp>
      <p:sp>
        <p:nvSpPr>
          <p:cNvPr id="274" name="In the next chunk, add color, size, alpha, and shape aesthetics to your graph. Experiment.…"/>
          <p:cNvSpPr txBox="1">
            <a:spLocks noGrp="1"/>
          </p:cNvSpPr>
          <p:nvPr>
            <p:ph type="body" idx="4294967295"/>
          </p:nvPr>
        </p:nvSpPr>
        <p:spPr>
          <a:xfrm>
            <a:off x="1445226" y="3689891"/>
            <a:ext cx="21493548" cy="244714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lang="en-US" dirty="0" smtClean="0"/>
              <a:t>What happens when you change the alpha </a:t>
            </a:r>
            <a:r>
              <a:rPr lang="en-US" dirty="0" err="1" smtClean="0"/>
              <a:t>aes</a:t>
            </a:r>
            <a:r>
              <a:rPr lang="en-US" dirty="0" smtClean="0"/>
              <a:t>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endParaRPr dirty="0"/>
          </a:p>
        </p:txBody>
      </p:sp>
      <p:pic>
        <p:nvPicPr>
          <p:cNvPr id="27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276" name="Text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914400" y="6137031"/>
            <a:ext cx="228747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ggplot</a:t>
            </a:r>
            <a:r>
              <a:rPr lang="en-US" sz="40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sz="4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uniprot_region</a:t>
            </a:r>
            <a:r>
              <a:rPr lang="en-US" sz="4000" dirty="0">
                <a:solidFill>
                  <a:schemeClr val="tx1"/>
                </a:solidFill>
                <a:latin typeface="Lucida Console" panose="020B0609040504020204" pitchFamily="49" charset="0"/>
              </a:rPr>
              <a:t>) + 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latin typeface="Lucida Console" panose="020B0609040504020204" pitchFamily="49" charset="0"/>
              </a:rPr>
              <a:t>	</a:t>
            </a:r>
            <a:r>
              <a:rPr lang="en-US" sz="4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40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sz="4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4000" dirty="0">
                <a:solidFill>
                  <a:schemeClr val="tx1"/>
                </a:solidFill>
                <a:latin typeface="Lucida Console" panose="020B0609040504020204" pitchFamily="49" charset="0"/>
              </a:rPr>
              <a:t>(log(</a:t>
            </a:r>
            <a:r>
              <a:rPr lang="en-US" sz="4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Gene.Length</a:t>
            </a:r>
            <a:r>
              <a:rPr lang="en-US" sz="4000" dirty="0">
                <a:solidFill>
                  <a:schemeClr val="tx1"/>
                </a:solidFill>
                <a:latin typeface="Lucida Console" panose="020B0609040504020204" pitchFamily="49" charset="0"/>
              </a:rPr>
              <a:t>),log(</a:t>
            </a:r>
            <a:r>
              <a:rPr lang="en-US" sz="4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Protein.Length</a:t>
            </a:r>
            <a:r>
              <a:rPr lang="en-US" sz="4000" dirty="0">
                <a:solidFill>
                  <a:schemeClr val="tx1"/>
                </a:solidFill>
                <a:latin typeface="Lucida Console" panose="020B0609040504020204" pitchFamily="49" charset="0"/>
              </a:rPr>
              <a:t>), </a:t>
            </a:r>
            <a:r>
              <a:rPr lang="en-US" sz="4000" dirty="0">
                <a:solidFill>
                  <a:srgbClr val="0070C0"/>
                </a:solidFill>
                <a:latin typeface="Lucida Console" panose="020B0609040504020204" pitchFamily="49" charset="0"/>
              </a:rPr>
              <a:t>fill= </a:t>
            </a:r>
            <a:r>
              <a:rPr lang="en-US" sz="4000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Cell.Region</a:t>
            </a:r>
            <a:r>
              <a:rPr lang="en-US" sz="4000" dirty="0">
                <a:solidFill>
                  <a:srgbClr val="0070C0"/>
                </a:solidFill>
                <a:latin typeface="Lucida Console" panose="020B0609040504020204" pitchFamily="49" charset="0"/>
              </a:rPr>
              <a:t>, alpha=0.5</a:t>
            </a:r>
            <a:r>
              <a:rPr lang="en-US" sz="4000" dirty="0">
                <a:solidFill>
                  <a:schemeClr val="tx1"/>
                </a:solidFill>
                <a:latin typeface="Lucida Console" panose="020B0609040504020204" pitchFamily="49" charset="0"/>
              </a:rPr>
              <a:t>))</a:t>
            </a:r>
            <a:endParaRPr lang="en-US" sz="40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2938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2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75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284" y="865755"/>
            <a:ext cx="16509208" cy="10188540"/>
          </a:xfrm>
          <a:prstGeom prst="rect">
            <a:avLst/>
          </a:prstGeom>
        </p:spPr>
      </p:pic>
      <p:pic>
        <p:nvPicPr>
          <p:cNvPr id="291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ggplot(data = mpg) +…"/>
          <p:cNvSpPr txBox="1"/>
          <p:nvPr/>
        </p:nvSpPr>
        <p:spPr>
          <a:xfrm>
            <a:off x="1213338" y="11414611"/>
            <a:ext cx="21463139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6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ggplot</a:t>
            </a:r>
            <a:r>
              <a:rPr lang="en-US" sz="36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sz="36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uniprot_region</a:t>
            </a:r>
            <a:r>
              <a:rPr lang="en-US" sz="3600" dirty="0">
                <a:solidFill>
                  <a:schemeClr val="tx1"/>
                </a:solidFill>
                <a:latin typeface="Lucida Console" panose="020B0609040504020204" pitchFamily="49" charset="0"/>
              </a:rPr>
              <a:t>) + 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600" dirty="0">
                <a:latin typeface="Lucida Console" panose="020B0609040504020204" pitchFamily="49" charset="0"/>
              </a:rPr>
              <a:t>	</a:t>
            </a:r>
            <a:r>
              <a:rPr lang="en-US" sz="36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36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sz="36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3600" dirty="0">
                <a:solidFill>
                  <a:schemeClr val="tx1"/>
                </a:solidFill>
                <a:latin typeface="Lucida Console" panose="020B0609040504020204" pitchFamily="49" charset="0"/>
              </a:rPr>
              <a:t>(log(</a:t>
            </a:r>
            <a:r>
              <a:rPr lang="en-US" sz="36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Gene.Length</a:t>
            </a:r>
            <a:r>
              <a:rPr lang="en-US" sz="3600" dirty="0">
                <a:solidFill>
                  <a:schemeClr val="tx1"/>
                </a:solidFill>
                <a:latin typeface="Lucida Console" panose="020B0609040504020204" pitchFamily="49" charset="0"/>
              </a:rPr>
              <a:t>),log(</a:t>
            </a:r>
            <a:r>
              <a:rPr lang="en-US" sz="36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Protein.Length</a:t>
            </a:r>
            <a:r>
              <a:rPr lang="en-US" sz="3600" dirty="0" smtClean="0">
                <a:solidFill>
                  <a:schemeClr val="tx1"/>
                </a:solidFill>
                <a:latin typeface="Lucida Console" panose="020B0609040504020204" pitchFamily="49" charset="0"/>
              </a:rPr>
              <a:t>), </a:t>
            </a:r>
            <a:r>
              <a:rPr lang="en-US" sz="3600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color= </a:t>
            </a:r>
            <a:r>
              <a:rPr lang="en-US" sz="3600" dirty="0" err="1" smtClean="0">
                <a:solidFill>
                  <a:srgbClr val="0070C0"/>
                </a:solidFill>
                <a:latin typeface="Lucida Console" panose="020B0609040504020204" pitchFamily="49" charset="0"/>
              </a:rPr>
              <a:t>Cell.Region</a:t>
            </a:r>
            <a:r>
              <a:rPr lang="en-US" sz="3600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, alpha=0.5</a:t>
            </a:r>
            <a:r>
              <a:rPr lang="en-US" sz="3600" dirty="0" smtClean="0">
                <a:solidFill>
                  <a:schemeClr val="tx1"/>
                </a:solidFill>
                <a:latin typeface="Lucida Console" panose="020B0609040504020204" pitchFamily="49" charset="0"/>
              </a:rPr>
              <a:t>))</a:t>
            </a:r>
            <a:endParaRPr lang="en-US" sz="36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293" name="Legend added automatically"/>
          <p:cNvSpPr/>
          <p:nvPr/>
        </p:nvSpPr>
        <p:spPr>
          <a:xfrm>
            <a:off x="16590732" y="505439"/>
            <a:ext cx="4935673" cy="258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692"/>
                </a:moveTo>
                <a:lnTo>
                  <a:pt x="0" y="5908"/>
                </a:lnTo>
                <a:cubicBezTo>
                  <a:pt x="0" y="2645"/>
                  <a:pt x="1350" y="0"/>
                  <a:pt x="3015" y="0"/>
                </a:cubicBezTo>
                <a:lnTo>
                  <a:pt x="18585" y="0"/>
                </a:lnTo>
                <a:cubicBezTo>
                  <a:pt x="20250" y="0"/>
                  <a:pt x="21600" y="2645"/>
                  <a:pt x="21600" y="5908"/>
                </a:cubicBezTo>
                <a:lnTo>
                  <a:pt x="21600" y="15692"/>
                </a:lnTo>
                <a:cubicBezTo>
                  <a:pt x="21600" y="18955"/>
                  <a:pt x="20250" y="21600"/>
                  <a:pt x="18585" y="21600"/>
                </a:cubicBezTo>
                <a:lnTo>
                  <a:pt x="3015" y="21600"/>
                </a:lnTo>
                <a:cubicBezTo>
                  <a:pt x="1350" y="21600"/>
                  <a:pt x="0" y="18955"/>
                  <a:pt x="0" y="15692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Changes transparency of points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2817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ggplot(data = mpg) +…"/>
          <p:cNvSpPr txBox="1"/>
          <p:nvPr/>
        </p:nvSpPr>
        <p:spPr>
          <a:xfrm>
            <a:off x="1072993" y="11414611"/>
            <a:ext cx="2137787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6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ggplot</a:t>
            </a:r>
            <a:r>
              <a:rPr lang="en-US" sz="36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sz="36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uniprot_region</a:t>
            </a:r>
            <a:r>
              <a:rPr lang="en-US" sz="3600" dirty="0">
                <a:solidFill>
                  <a:schemeClr val="tx1"/>
                </a:solidFill>
                <a:latin typeface="Lucida Console" panose="020B0609040504020204" pitchFamily="49" charset="0"/>
              </a:rPr>
              <a:t>) + 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600" dirty="0">
                <a:latin typeface="Lucida Console" panose="020B0609040504020204" pitchFamily="49" charset="0"/>
              </a:rPr>
              <a:t>	</a:t>
            </a:r>
            <a:r>
              <a:rPr lang="en-US" sz="36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36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sz="36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3600" dirty="0">
                <a:solidFill>
                  <a:schemeClr val="tx1"/>
                </a:solidFill>
                <a:latin typeface="Lucida Console" panose="020B0609040504020204" pitchFamily="49" charset="0"/>
              </a:rPr>
              <a:t>(log(</a:t>
            </a:r>
            <a:r>
              <a:rPr lang="en-US" sz="36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Gene.Length</a:t>
            </a:r>
            <a:r>
              <a:rPr lang="en-US" sz="3600" dirty="0">
                <a:solidFill>
                  <a:schemeClr val="tx1"/>
                </a:solidFill>
                <a:latin typeface="Lucida Console" panose="020B0609040504020204" pitchFamily="49" charset="0"/>
              </a:rPr>
              <a:t>),log(</a:t>
            </a:r>
            <a:r>
              <a:rPr lang="en-US" sz="36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Protein.Length</a:t>
            </a:r>
            <a:r>
              <a:rPr lang="en-US" sz="3600" dirty="0" smtClean="0">
                <a:solidFill>
                  <a:schemeClr val="tx1"/>
                </a:solidFill>
                <a:latin typeface="Lucida Console" panose="020B0609040504020204" pitchFamily="49" charset="0"/>
              </a:rPr>
              <a:t>)), </a:t>
            </a:r>
            <a:r>
              <a:rPr lang="en-US" sz="3600" dirty="0">
                <a:solidFill>
                  <a:srgbClr val="0070C0"/>
                </a:solidFill>
                <a:latin typeface="Lucida Console" panose="020B0609040504020204" pitchFamily="49" charset="0"/>
              </a:rPr>
              <a:t>fill= </a:t>
            </a:r>
            <a:r>
              <a:rPr lang="en-US" sz="3600" dirty="0" err="1" smtClean="0">
                <a:solidFill>
                  <a:srgbClr val="0070C0"/>
                </a:solidFill>
                <a:latin typeface="Lucida Console" panose="020B0609040504020204" pitchFamily="49" charset="0"/>
              </a:rPr>
              <a:t>Cell.Region</a:t>
            </a:r>
            <a:r>
              <a:rPr lang="en-US" sz="3600" dirty="0" smtClean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  <a:endParaRPr lang="en-US" sz="36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297" name="Error!"/>
          <p:cNvSpPr txBox="1"/>
          <p:nvPr/>
        </p:nvSpPr>
        <p:spPr>
          <a:xfrm rot="21271686">
            <a:off x="9230351" y="4856162"/>
            <a:ext cx="5923298" cy="153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9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Error!</a:t>
            </a:r>
          </a:p>
        </p:txBody>
      </p:sp>
    </p:spTree>
    <p:extLst>
      <p:ext uri="{BB962C8B-B14F-4D97-AF65-F5344CB8AC3E}">
        <p14:creationId xmlns:p14="http://schemas.microsoft.com/office/powerpoint/2010/main" val="125642839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0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lobal vs. local"/>
          <p:cNvSpPr txBox="1"/>
          <p:nvPr/>
        </p:nvSpPr>
        <p:spPr>
          <a:xfrm>
            <a:off x="2729252" y="5283199"/>
            <a:ext cx="18925494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global vs. local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834" y="791307"/>
            <a:ext cx="15388331" cy="9496798"/>
          </a:xfrm>
          <a:prstGeom prst="rect">
            <a:avLst/>
          </a:prstGeom>
        </p:spPr>
      </p:pic>
      <p:pic>
        <p:nvPicPr>
          <p:cNvPr id="517" name="ggplot2-hex.png" descr="ggplot2-hex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ggplot(data = mpg, mapping = aes(x = displ, y = hwy)) +…"/>
          <p:cNvSpPr txBox="1"/>
          <p:nvPr/>
        </p:nvSpPr>
        <p:spPr>
          <a:xfrm>
            <a:off x="2455369" y="10613287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latin typeface="Lucida Console" panose="020B0609040504020204" pitchFamily="49" charset="0"/>
              </a:rPr>
              <a:t>ggplot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uniprot_region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aes</a:t>
            </a:r>
            <a:r>
              <a:rPr lang="en-US" dirty="0">
                <a:solidFill>
                  <a:srgbClr val="0070C0"/>
                </a:solidFill>
                <a:latin typeface="Lucida Console" panose="020B0609040504020204" pitchFamily="49" charset="0"/>
              </a:rPr>
              <a:t>(x=</a:t>
            </a:r>
            <a:r>
              <a:rPr lang="en-US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Cell.Region</a:t>
            </a:r>
            <a:r>
              <a:rPr lang="en-US" dirty="0">
                <a:solidFill>
                  <a:srgbClr val="0070C0"/>
                </a:solidFill>
                <a:latin typeface="Lucida Console" panose="020B0609040504020204" pitchFamily="49" charset="0"/>
              </a:rPr>
              <a:t>, y=log(</a:t>
            </a:r>
            <a:r>
              <a:rPr lang="en-US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Protein.Length</a:t>
            </a:r>
            <a:r>
              <a:rPr lang="en-US" dirty="0">
                <a:solidFill>
                  <a:srgbClr val="0070C0"/>
                </a:solidFill>
                <a:latin typeface="Lucida Console" panose="020B0609040504020204" pitchFamily="49" charset="0"/>
              </a:rPr>
              <a:t>))</a:t>
            </a:r>
            <a:r>
              <a:rPr lang="en-US" dirty="0">
                <a:latin typeface="Lucida Console" panose="020B0609040504020204" pitchFamily="49" charset="0"/>
              </a:rPr>
              <a:t>)+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geom_jitter</a:t>
            </a:r>
            <a:r>
              <a:rPr lang="en-US" dirty="0">
                <a:latin typeface="Lucida Console" panose="020B0609040504020204" pitchFamily="49" charset="0"/>
              </a:rPr>
              <a:t>()+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geom_boxplot</a:t>
            </a:r>
            <a:r>
              <a:rPr lang="en-US" dirty="0">
                <a:latin typeface="Lucida Console" panose="020B0609040504020204" pitchFamily="49" charset="0"/>
              </a:rPr>
              <a:t>()</a:t>
            </a:r>
            <a:endParaRPr dirty="0">
              <a:solidFill>
                <a:srgbClr val="A6AAA9"/>
              </a:solidFill>
              <a:latin typeface="Lucida Console" panose="020B0609040504020204" pitchFamily="49" charset="0"/>
            </a:endParaRPr>
          </a:p>
        </p:txBody>
      </p:sp>
      <p:sp>
        <p:nvSpPr>
          <p:cNvPr id="519" name="Mappings (and data) that appear in ggplot() will apply globally to every layer"/>
          <p:cNvSpPr/>
          <p:nvPr/>
        </p:nvSpPr>
        <p:spPr>
          <a:xfrm>
            <a:off x="9689123" y="5345723"/>
            <a:ext cx="5711098" cy="557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79" y="0"/>
                </a:moveTo>
                <a:cubicBezTo>
                  <a:pt x="1110" y="0"/>
                  <a:pt x="0" y="987"/>
                  <a:pt x="0" y="2203"/>
                </a:cubicBezTo>
                <a:lnTo>
                  <a:pt x="0" y="13082"/>
                </a:lnTo>
                <a:cubicBezTo>
                  <a:pt x="0" y="14299"/>
                  <a:pt x="1110" y="15285"/>
                  <a:pt x="2479" y="15285"/>
                </a:cubicBezTo>
                <a:lnTo>
                  <a:pt x="8378" y="15285"/>
                </a:lnTo>
                <a:lnTo>
                  <a:pt x="9106" y="21600"/>
                </a:lnTo>
                <a:lnTo>
                  <a:pt x="9835" y="15285"/>
                </a:lnTo>
                <a:lnTo>
                  <a:pt x="19121" y="15285"/>
                </a:lnTo>
                <a:cubicBezTo>
                  <a:pt x="20490" y="15285"/>
                  <a:pt x="21600" y="14299"/>
                  <a:pt x="21600" y="13082"/>
                </a:cubicBezTo>
                <a:lnTo>
                  <a:pt x="21600" y="2203"/>
                </a:lnTo>
                <a:cubicBezTo>
                  <a:pt x="21600" y="987"/>
                  <a:pt x="20490" y="0"/>
                  <a:pt x="19121" y="0"/>
                </a:cubicBezTo>
                <a:lnTo>
                  <a:pt x="2479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t"/>
          <a:lstStyle>
            <a:lvl1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Mappings (and data) that appear in </a:t>
            </a:r>
            <a:r>
              <a:rPr dirty="0" err="1"/>
              <a:t>ggplot</a:t>
            </a:r>
            <a:r>
              <a:rPr dirty="0"/>
              <a:t>() will apply globally to every layer</a:t>
            </a:r>
          </a:p>
        </p:txBody>
      </p:sp>
    </p:spTree>
    <p:extLst>
      <p:ext uri="{BB962C8B-B14F-4D97-AF65-F5344CB8AC3E}">
        <p14:creationId xmlns:p14="http://schemas.microsoft.com/office/powerpoint/2010/main" val="34065972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602" y="677336"/>
            <a:ext cx="15784796" cy="9741475"/>
          </a:xfrm>
          <a:prstGeom prst="rect">
            <a:avLst/>
          </a:prstGeom>
        </p:spPr>
      </p:pic>
      <p:pic>
        <p:nvPicPr>
          <p:cNvPr id="522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ggplot(data = mpg, mapping = aes(x = displ, y = hwy)) +…"/>
          <p:cNvSpPr txBox="1"/>
          <p:nvPr/>
        </p:nvSpPr>
        <p:spPr>
          <a:xfrm>
            <a:off x="2455369" y="10613287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latin typeface="Lucida Console" panose="020B0609040504020204" pitchFamily="49" charset="0"/>
              </a:rPr>
              <a:t>ggplot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uniprot_region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aes</a:t>
            </a:r>
            <a:r>
              <a:rPr lang="en-US" dirty="0">
                <a:solidFill>
                  <a:srgbClr val="0070C0"/>
                </a:solidFill>
                <a:latin typeface="Lucida Console" panose="020B0609040504020204" pitchFamily="49" charset="0"/>
              </a:rPr>
              <a:t>(x=</a:t>
            </a:r>
            <a:r>
              <a:rPr lang="en-US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Cell.Region</a:t>
            </a:r>
            <a:r>
              <a:rPr lang="en-US" dirty="0">
                <a:solidFill>
                  <a:srgbClr val="0070C0"/>
                </a:solidFill>
                <a:latin typeface="Lucida Console" panose="020B0609040504020204" pitchFamily="49" charset="0"/>
              </a:rPr>
              <a:t>, y=log(</a:t>
            </a:r>
            <a:r>
              <a:rPr lang="en-US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Protein.Length</a:t>
            </a:r>
            <a:r>
              <a:rPr lang="en-US" dirty="0">
                <a:solidFill>
                  <a:srgbClr val="0070C0"/>
                </a:solidFill>
                <a:latin typeface="Lucida Console" panose="020B0609040504020204" pitchFamily="49" charset="0"/>
              </a:rPr>
              <a:t>))</a:t>
            </a:r>
            <a:r>
              <a:rPr lang="en-US" dirty="0">
                <a:latin typeface="Lucida Console" panose="020B0609040504020204" pitchFamily="49" charset="0"/>
              </a:rPr>
              <a:t>)+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geom_jitter</a:t>
            </a:r>
            <a:r>
              <a:rPr lang="en-US" dirty="0" smtClean="0">
                <a:latin typeface="Lucida Console" panose="020B0609040504020204" pitchFamily="49" charset="0"/>
              </a:rPr>
              <a:t>()+</a:t>
            </a:r>
            <a:endParaRPr lang="en-US" dirty="0">
              <a:latin typeface="Lucida Console" panose="020B0609040504020204" pitchFamily="49" charset="0"/>
            </a:endParaRPr>
          </a:p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geom_boxplot</a:t>
            </a:r>
            <a:r>
              <a:rPr lang="en-US" dirty="0" smtClean="0">
                <a:latin typeface="Lucida Console" panose="020B0609040504020204" pitchFamily="49" charset="0"/>
              </a:rPr>
              <a:t>(</a:t>
            </a:r>
            <a:r>
              <a:rPr lang="en-US" dirty="0" err="1" smtClean="0">
                <a:solidFill>
                  <a:srgbClr val="96B978"/>
                </a:solidFill>
                <a:latin typeface="Lucida Console" panose="020B0609040504020204" pitchFamily="49" charset="0"/>
              </a:rPr>
              <a:t>aes</a:t>
            </a:r>
            <a:r>
              <a:rPr lang="en-US" dirty="0" smtClean="0">
                <a:solidFill>
                  <a:srgbClr val="96B978"/>
                </a:solidFill>
                <a:latin typeface="Lucida Console" panose="020B0609040504020204" pitchFamily="49" charset="0"/>
              </a:rPr>
              <a:t>(color=</a:t>
            </a:r>
            <a:r>
              <a:rPr lang="en-US" dirty="0" err="1" smtClean="0">
                <a:solidFill>
                  <a:srgbClr val="96B978"/>
                </a:solidFill>
                <a:latin typeface="Lucida Console" panose="020B0609040504020204" pitchFamily="49" charset="0"/>
              </a:rPr>
              <a:t>Cell.Region</a:t>
            </a:r>
            <a:r>
              <a:rPr lang="en-US" dirty="0" smtClean="0">
                <a:solidFill>
                  <a:srgbClr val="96B978"/>
                </a:solidFill>
                <a:latin typeface="Lucida Console" panose="020B0609040504020204" pitchFamily="49" charset="0"/>
              </a:rPr>
              <a:t>)</a:t>
            </a:r>
            <a:r>
              <a:rPr lang="en-US" dirty="0" smtClean="0">
                <a:latin typeface="Lucida Console" panose="020B0609040504020204" pitchFamily="49" charset="0"/>
              </a:rPr>
              <a:t>)</a:t>
            </a:r>
            <a:endParaRPr lang="en-US" dirty="0">
              <a:solidFill>
                <a:srgbClr val="A6AAA9"/>
              </a:solidFill>
              <a:latin typeface="Lucida Console" panose="020B0609040504020204" pitchFamily="49" charset="0"/>
            </a:endParaRPr>
          </a:p>
        </p:txBody>
      </p:sp>
      <p:sp>
        <p:nvSpPr>
          <p:cNvPr id="524" name="Mappings (and data) that appear in a geom_ function will add to or override the global mappings for that layer only"/>
          <p:cNvSpPr/>
          <p:nvPr/>
        </p:nvSpPr>
        <p:spPr>
          <a:xfrm>
            <a:off x="13918638" y="2145323"/>
            <a:ext cx="9408320" cy="9486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2" y="0"/>
                </a:moveTo>
                <a:cubicBezTo>
                  <a:pt x="708" y="0"/>
                  <a:pt x="0" y="593"/>
                  <a:pt x="0" y="1325"/>
                </a:cubicBezTo>
                <a:lnTo>
                  <a:pt x="0" y="5524"/>
                </a:lnTo>
                <a:cubicBezTo>
                  <a:pt x="0" y="6256"/>
                  <a:pt x="708" y="6849"/>
                  <a:pt x="1582" y="6849"/>
                </a:cubicBezTo>
                <a:lnTo>
                  <a:pt x="2881" y="6849"/>
                </a:lnTo>
                <a:lnTo>
                  <a:pt x="3346" y="21600"/>
                </a:lnTo>
                <a:lnTo>
                  <a:pt x="3810" y="6849"/>
                </a:lnTo>
                <a:lnTo>
                  <a:pt x="20019" y="6849"/>
                </a:lnTo>
                <a:cubicBezTo>
                  <a:pt x="20893" y="6849"/>
                  <a:pt x="21600" y="6256"/>
                  <a:pt x="21600" y="5524"/>
                </a:cubicBezTo>
                <a:lnTo>
                  <a:pt x="21600" y="1325"/>
                </a:lnTo>
                <a:cubicBezTo>
                  <a:pt x="21600" y="593"/>
                  <a:pt x="20893" y="0"/>
                  <a:pt x="20019" y="0"/>
                </a:cubicBezTo>
                <a:lnTo>
                  <a:pt x="1582" y="0"/>
                </a:lnTo>
                <a:close/>
              </a:path>
            </a:pathLst>
          </a:custGeom>
          <a:solidFill>
            <a:srgbClr val="9DB87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t"/>
          <a:lstStyle>
            <a:lvl1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Mappings (and data) that appear in a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geom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_ function will add to or override the global mappings for that layer only</a:t>
            </a:r>
          </a:p>
        </p:txBody>
      </p:sp>
    </p:spTree>
    <p:extLst>
      <p:ext uri="{BB962C8B-B14F-4D97-AF65-F5344CB8AC3E}">
        <p14:creationId xmlns:p14="http://schemas.microsoft.com/office/powerpoint/2010/main" val="7764646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111" y="237786"/>
            <a:ext cx="16368929" cy="10101967"/>
          </a:xfrm>
          <a:prstGeom prst="rect">
            <a:avLst/>
          </a:prstGeom>
        </p:spPr>
      </p:pic>
      <p:pic>
        <p:nvPicPr>
          <p:cNvPr id="52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ggplot(data = mpg, mapping = aes(x = displ, y = hwy)) +…"/>
          <p:cNvSpPr txBox="1"/>
          <p:nvPr/>
        </p:nvSpPr>
        <p:spPr>
          <a:xfrm>
            <a:off x="773723" y="10613287"/>
            <a:ext cx="22068692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latin typeface="Lucida Console" panose="020B0609040504020204" pitchFamily="49" charset="0"/>
              </a:rPr>
              <a:t>ggplot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uniprot_region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aes</a:t>
            </a:r>
            <a:r>
              <a:rPr lang="en-US" dirty="0">
                <a:solidFill>
                  <a:srgbClr val="0070C0"/>
                </a:solidFill>
                <a:latin typeface="Lucida Console" panose="020B0609040504020204" pitchFamily="49" charset="0"/>
              </a:rPr>
              <a:t>(x=</a:t>
            </a:r>
            <a:r>
              <a:rPr lang="en-US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Cell.Region</a:t>
            </a:r>
            <a:r>
              <a:rPr lang="en-US" dirty="0">
                <a:solidFill>
                  <a:srgbClr val="0070C0"/>
                </a:solidFill>
                <a:latin typeface="Lucida Console" panose="020B0609040504020204" pitchFamily="49" charset="0"/>
              </a:rPr>
              <a:t>, y=log(</a:t>
            </a:r>
            <a:r>
              <a:rPr lang="en-US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Protein.Length</a:t>
            </a:r>
            <a:r>
              <a:rPr lang="en-US" dirty="0">
                <a:solidFill>
                  <a:srgbClr val="0070C0"/>
                </a:solidFill>
                <a:latin typeface="Lucida Console" panose="020B0609040504020204" pitchFamily="49" charset="0"/>
              </a:rPr>
              <a:t>))</a:t>
            </a:r>
            <a:r>
              <a:rPr lang="en-US" dirty="0">
                <a:latin typeface="Lucida Console" panose="020B0609040504020204" pitchFamily="49" charset="0"/>
              </a:rPr>
              <a:t>)+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geom_jitter</a:t>
            </a:r>
            <a:r>
              <a:rPr lang="en-US" dirty="0">
                <a:latin typeface="Lucida Console" panose="020B0609040504020204" pitchFamily="49" charset="0"/>
              </a:rPr>
              <a:t>()+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geom_boxplot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solidFill>
                  <a:srgbClr val="96B978"/>
                </a:solidFill>
                <a:latin typeface="Lucida Console" panose="020B0609040504020204" pitchFamily="49" charset="0"/>
              </a:rPr>
              <a:t>aes</a:t>
            </a:r>
            <a:r>
              <a:rPr lang="en-US" dirty="0">
                <a:solidFill>
                  <a:srgbClr val="96B978"/>
                </a:solidFill>
                <a:latin typeface="Lucida Console" panose="020B0609040504020204" pitchFamily="49" charset="0"/>
              </a:rPr>
              <a:t>(color=</a:t>
            </a:r>
            <a:r>
              <a:rPr lang="en-US" dirty="0" err="1">
                <a:solidFill>
                  <a:srgbClr val="96B978"/>
                </a:solidFill>
                <a:latin typeface="Lucida Console" panose="020B0609040504020204" pitchFamily="49" charset="0"/>
              </a:rPr>
              <a:t>Cell.Region</a:t>
            </a:r>
            <a:r>
              <a:rPr lang="en-US" dirty="0" smtClean="0">
                <a:solidFill>
                  <a:srgbClr val="96B978"/>
                </a:solidFill>
                <a:latin typeface="Lucida Console" panose="020B0609040504020204" pitchFamily="49" charset="0"/>
              </a:rPr>
              <a:t>)</a:t>
            </a:r>
            <a:r>
              <a:rPr lang="en-US" dirty="0" smtClean="0">
                <a:latin typeface="Lucida Console" panose="020B0609040504020204" pitchFamily="49" charset="0"/>
              </a:rPr>
              <a:t>)+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A6AAA9"/>
                </a:solidFill>
                <a:latin typeface="Lucida Console" panose="020B0609040504020204" pitchFamily="49" charset="0"/>
              </a:rPr>
              <a:t>	</a:t>
            </a:r>
            <a:r>
              <a:rPr lang="en-US" dirty="0" err="1" smtClean="0">
                <a:solidFill>
                  <a:srgbClr val="A6AAA9"/>
                </a:solidFill>
                <a:latin typeface="Lucida Console" panose="020B0609040504020204" pitchFamily="49" charset="0"/>
              </a:rPr>
              <a:t>geom_label</a:t>
            </a:r>
            <a:r>
              <a:rPr lang="en-US" dirty="0" smtClean="0">
                <a:solidFill>
                  <a:srgbClr val="A6AAA9"/>
                </a:solidFill>
                <a:latin typeface="Lucida Console" panose="020B0609040504020204" pitchFamily="49" charset="0"/>
              </a:rPr>
              <a:t>(</a:t>
            </a:r>
            <a:r>
              <a:rPr lang="en-US" dirty="0" smtClean="0">
                <a:solidFill>
                  <a:srgbClr val="FF7E79"/>
                </a:solidFill>
                <a:latin typeface="Lucida Console" panose="020B0609040504020204" pitchFamily="49" charset="0"/>
              </a:rPr>
              <a:t>data=</a:t>
            </a:r>
            <a:r>
              <a:rPr lang="en-US" dirty="0" err="1" smtClean="0">
                <a:solidFill>
                  <a:srgbClr val="FF7E79"/>
                </a:solidFill>
                <a:latin typeface="Lucida Console" panose="020B0609040504020204" pitchFamily="49" charset="0"/>
              </a:rPr>
              <a:t>large_prot</a:t>
            </a:r>
            <a:r>
              <a:rPr lang="en-US" dirty="0">
                <a:solidFill>
                  <a:srgbClr val="FF7E79"/>
                </a:solidFill>
                <a:latin typeface="Lucida Console" panose="020B0609040504020204" pitchFamily="49" charset="0"/>
              </a:rPr>
              <a:t>, </a:t>
            </a:r>
            <a:r>
              <a:rPr lang="en-US" dirty="0" err="1" smtClean="0">
                <a:solidFill>
                  <a:srgbClr val="FF7E79"/>
                </a:solidFill>
                <a:latin typeface="Lucida Console" panose="020B0609040504020204" pitchFamily="49" charset="0"/>
              </a:rPr>
              <a:t>aes</a:t>
            </a:r>
            <a:r>
              <a:rPr lang="en-US" dirty="0" smtClean="0">
                <a:solidFill>
                  <a:srgbClr val="FF7E79"/>
                </a:solidFill>
                <a:latin typeface="Lucida Console" panose="020B0609040504020204" pitchFamily="49" charset="0"/>
              </a:rPr>
              <a:t>(label</a:t>
            </a:r>
            <a:r>
              <a:rPr lang="en-US" dirty="0">
                <a:solidFill>
                  <a:srgbClr val="FF7E79"/>
                </a:solidFill>
                <a:latin typeface="Lucida Console" panose="020B0609040504020204" pitchFamily="49" charset="0"/>
              </a:rPr>
              <a:t>= </a:t>
            </a:r>
            <a:r>
              <a:rPr lang="en-US" dirty="0" err="1">
                <a:solidFill>
                  <a:srgbClr val="FF7E79"/>
                </a:solidFill>
                <a:latin typeface="Lucida Console" panose="020B0609040504020204" pitchFamily="49" charset="0"/>
              </a:rPr>
              <a:t>Gene.Name</a:t>
            </a:r>
            <a:r>
              <a:rPr lang="en-US" dirty="0">
                <a:solidFill>
                  <a:srgbClr val="FF7E79"/>
                </a:solidFill>
                <a:latin typeface="Lucida Console" panose="020B0609040504020204" pitchFamily="49" charset="0"/>
              </a:rPr>
              <a:t>)</a:t>
            </a:r>
            <a:r>
              <a:rPr lang="en-US" dirty="0">
                <a:solidFill>
                  <a:srgbClr val="A6AAA9"/>
                </a:solidFill>
                <a:latin typeface="Lucida Console" panose="020B0609040504020204" pitchFamily="49" charset="0"/>
              </a:rPr>
              <a:t>)</a:t>
            </a:r>
            <a:endParaRPr lang="en-US" dirty="0">
              <a:solidFill>
                <a:srgbClr val="A6AAA9"/>
              </a:solidFill>
              <a:latin typeface="Lucida Console" panose="020B0609040504020204" pitchFamily="49" charset="0"/>
            </a:endParaRPr>
          </a:p>
        </p:txBody>
      </p:sp>
      <p:sp>
        <p:nvSpPr>
          <p:cNvPr id="529" name="data can also be set locally or globally"/>
          <p:cNvSpPr/>
          <p:nvPr/>
        </p:nvSpPr>
        <p:spPr>
          <a:xfrm>
            <a:off x="14454555" y="8106508"/>
            <a:ext cx="5996354" cy="46775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398" y="0"/>
                </a:moveTo>
                <a:cubicBezTo>
                  <a:pt x="7453" y="0"/>
                  <a:pt x="6687" y="1125"/>
                  <a:pt x="6687" y="2512"/>
                </a:cubicBezTo>
                <a:lnTo>
                  <a:pt x="6687" y="8341"/>
                </a:lnTo>
                <a:cubicBezTo>
                  <a:pt x="6687" y="8797"/>
                  <a:pt x="6771" y="9222"/>
                  <a:pt x="6915" y="9591"/>
                </a:cubicBezTo>
                <a:lnTo>
                  <a:pt x="0" y="21600"/>
                </a:lnTo>
                <a:lnTo>
                  <a:pt x="7658" y="10602"/>
                </a:lnTo>
                <a:cubicBezTo>
                  <a:pt x="7882" y="10761"/>
                  <a:pt x="8133" y="10853"/>
                  <a:pt x="8398" y="10853"/>
                </a:cubicBezTo>
                <a:lnTo>
                  <a:pt x="19888" y="10853"/>
                </a:lnTo>
                <a:cubicBezTo>
                  <a:pt x="20833" y="10853"/>
                  <a:pt x="21600" y="9728"/>
                  <a:pt x="21600" y="8341"/>
                </a:cubicBezTo>
                <a:lnTo>
                  <a:pt x="21600" y="2512"/>
                </a:lnTo>
                <a:cubicBezTo>
                  <a:pt x="21600" y="1125"/>
                  <a:pt x="20833" y="0"/>
                  <a:pt x="19888" y="0"/>
                </a:cubicBezTo>
                <a:lnTo>
                  <a:pt x="8398" y="0"/>
                </a:lnTo>
                <a:close/>
              </a:path>
            </a:pathLst>
          </a:custGeom>
          <a:solidFill>
            <a:srgbClr val="FF7E7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t"/>
          <a:lstStyle>
            <a:lvl1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r"/>
            <a:r>
              <a:rPr dirty="0" smtClean="0"/>
              <a:t>data </a:t>
            </a:r>
            <a:r>
              <a:rPr dirty="0"/>
              <a:t>can </a:t>
            </a:r>
            <a:r>
              <a:rPr dirty="0" smtClean="0"/>
              <a:t>also</a:t>
            </a:r>
            <a:endParaRPr lang="en-US" dirty="0" smtClean="0"/>
          </a:p>
          <a:p>
            <a:pPr algn="r"/>
            <a:r>
              <a:rPr dirty="0" smtClean="0"/>
              <a:t> </a:t>
            </a:r>
            <a:r>
              <a:rPr dirty="0"/>
              <a:t>be set locally </a:t>
            </a:r>
            <a:endParaRPr lang="en-US" dirty="0" smtClean="0"/>
          </a:p>
          <a:p>
            <a:pPr algn="r"/>
            <a:r>
              <a:rPr dirty="0" smtClean="0"/>
              <a:t>or </a:t>
            </a:r>
            <a:r>
              <a:rPr dirty="0"/>
              <a:t>globally</a:t>
            </a:r>
          </a:p>
        </p:txBody>
      </p:sp>
    </p:spTree>
    <p:extLst>
      <p:ext uri="{BB962C8B-B14F-4D97-AF65-F5344CB8AC3E}">
        <p14:creationId xmlns:p14="http://schemas.microsoft.com/office/powerpoint/2010/main" val="22552160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lobal vs. local"/>
          <p:cNvSpPr txBox="1"/>
          <p:nvPr/>
        </p:nvSpPr>
        <p:spPr>
          <a:xfrm>
            <a:off x="2729252" y="3728938"/>
            <a:ext cx="18925494" cy="625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Labels and Legends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14122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ggplot(data = mpg, mapping = aes(x = displ, y = hwy)) +…"/>
          <p:cNvSpPr txBox="1"/>
          <p:nvPr/>
        </p:nvSpPr>
        <p:spPr>
          <a:xfrm>
            <a:off x="1049771" y="10711502"/>
            <a:ext cx="21401092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10000"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latin typeface="Lucida Console" panose="020B0609040504020204" pitchFamily="49" charset="0"/>
              </a:rPr>
              <a:t>ggplot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uniprot_region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aes</a:t>
            </a:r>
            <a:r>
              <a:rPr lang="en-US" dirty="0">
                <a:solidFill>
                  <a:srgbClr val="0070C0"/>
                </a:solidFill>
                <a:latin typeface="Lucida Console" panose="020B0609040504020204" pitchFamily="49" charset="0"/>
              </a:rPr>
              <a:t>(x=</a:t>
            </a:r>
            <a:r>
              <a:rPr lang="en-US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Cell.Region</a:t>
            </a:r>
            <a:r>
              <a:rPr lang="en-US" dirty="0">
                <a:solidFill>
                  <a:srgbClr val="0070C0"/>
                </a:solidFill>
                <a:latin typeface="Lucida Console" panose="020B0609040504020204" pitchFamily="49" charset="0"/>
              </a:rPr>
              <a:t>, y=log(</a:t>
            </a:r>
            <a:r>
              <a:rPr lang="en-US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Protein.Length</a:t>
            </a:r>
            <a:r>
              <a:rPr lang="en-US" dirty="0">
                <a:solidFill>
                  <a:srgbClr val="0070C0"/>
                </a:solidFill>
                <a:latin typeface="Lucida Console" panose="020B0609040504020204" pitchFamily="49" charset="0"/>
              </a:rPr>
              <a:t>))</a:t>
            </a:r>
            <a:r>
              <a:rPr lang="en-US" dirty="0">
                <a:latin typeface="Lucida Console" panose="020B0609040504020204" pitchFamily="49" charset="0"/>
              </a:rPr>
              <a:t>)+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geom_jitter</a:t>
            </a:r>
            <a:r>
              <a:rPr lang="en-US" dirty="0">
                <a:latin typeface="Lucida Console" panose="020B0609040504020204" pitchFamily="49" charset="0"/>
              </a:rPr>
              <a:t>()+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geom_boxplot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solidFill>
                  <a:srgbClr val="96B978"/>
                </a:solidFill>
                <a:latin typeface="Lucida Console" panose="020B0609040504020204" pitchFamily="49" charset="0"/>
              </a:rPr>
              <a:t>aes</a:t>
            </a:r>
            <a:r>
              <a:rPr lang="en-US" dirty="0">
                <a:solidFill>
                  <a:srgbClr val="96B978"/>
                </a:solidFill>
                <a:latin typeface="Lucida Console" panose="020B0609040504020204" pitchFamily="49" charset="0"/>
              </a:rPr>
              <a:t>(color=</a:t>
            </a:r>
            <a:r>
              <a:rPr lang="en-US" dirty="0" err="1">
                <a:solidFill>
                  <a:srgbClr val="96B978"/>
                </a:solidFill>
                <a:latin typeface="Lucida Console" panose="020B0609040504020204" pitchFamily="49" charset="0"/>
              </a:rPr>
              <a:t>Cell.Region</a:t>
            </a:r>
            <a:r>
              <a:rPr lang="en-US" dirty="0">
                <a:solidFill>
                  <a:srgbClr val="96B978"/>
                </a:solidFill>
                <a:latin typeface="Lucida Console" panose="020B0609040504020204" pitchFamily="49" charset="0"/>
              </a:rPr>
              <a:t>)</a:t>
            </a:r>
            <a:r>
              <a:rPr lang="en-US" dirty="0">
                <a:latin typeface="Lucida Console" panose="020B0609040504020204" pitchFamily="49" charset="0"/>
              </a:rPr>
              <a:t>)+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A6AAA9"/>
                </a:solidFill>
                <a:latin typeface="Lucida Console" panose="020B0609040504020204" pitchFamily="49" charset="0"/>
              </a:rPr>
              <a:t>	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geom_label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(data=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large_prot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aes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(label=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Gene.Name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))</a:t>
            </a:r>
            <a:endParaRPr lang="en-US" dirty="0">
              <a:solidFill>
                <a:schemeClr val="bg2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111" y="237786"/>
            <a:ext cx="16368929" cy="1010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514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" name="Fuel economy data for 38 models of car."/>
          <p:cNvSpPr txBox="1"/>
          <p:nvPr/>
        </p:nvSpPr>
        <p:spPr>
          <a:xfrm>
            <a:off x="3640016" y="3614011"/>
            <a:ext cx="17277700" cy="1028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algn="l">
              <a:spcBef>
                <a:spcPts val="4100"/>
              </a:spcBef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Basic data for all human chromosomes.</a:t>
            </a:r>
          </a:p>
        </p:txBody>
      </p:sp>
      <p:sp>
        <p:nvSpPr>
          <p:cNvPr id="155" name="mpg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genome</a:t>
            </a:r>
            <a:endParaRPr dirty="0"/>
          </a:p>
        </p:txBody>
      </p:sp>
      <p:sp>
        <p:nvSpPr>
          <p:cNvPr id="156" name="Rectangle"/>
          <p:cNvSpPr/>
          <p:nvPr/>
        </p:nvSpPr>
        <p:spPr>
          <a:xfrm>
            <a:off x="5029176" y="5411478"/>
            <a:ext cx="14197175" cy="14999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" name="mpg"/>
          <p:cNvSpPr txBox="1"/>
          <p:nvPr/>
        </p:nvSpPr>
        <p:spPr>
          <a:xfrm>
            <a:off x="5393895" y="5743356"/>
            <a:ext cx="13276433" cy="15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US" dirty="0" smtClean="0"/>
              <a:t>genome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03" y="7243352"/>
            <a:ext cx="24307132" cy="436960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ggplot(data = mpg, mapping = aes(x = displ, y = hwy)) +…"/>
          <p:cNvSpPr txBox="1"/>
          <p:nvPr/>
        </p:nvSpPr>
        <p:spPr>
          <a:xfrm>
            <a:off x="1049771" y="10711502"/>
            <a:ext cx="21401092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70000" lnSpcReduction="20000"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latin typeface="Lucida Console" panose="020B0609040504020204" pitchFamily="49" charset="0"/>
              </a:rPr>
              <a:t>ggplot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uniprot_region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aes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(x=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Cell.Region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, y=log(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Protein.Length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)))+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geom_jitter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()+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geom_boxplot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aes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(color=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Cell.Region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))+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A6AAA9"/>
                </a:solidFill>
                <a:latin typeface="Lucida Console" panose="020B0609040504020204" pitchFamily="49" charset="0"/>
              </a:rPr>
              <a:t>	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geom_label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(data=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large_prot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aes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(label=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Gene.Name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))+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	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labs(</a:t>
            </a:r>
            <a:r>
              <a:rPr lang="en-US" dirty="0" smtClean="0">
                <a:solidFill>
                  <a:srgbClr val="FF7E79"/>
                </a:solidFill>
                <a:latin typeface="Lucida Console" panose="020B0609040504020204" pitchFamily="49" charset="0"/>
              </a:rPr>
              <a:t>x=“Cellular Compartment”)</a:t>
            </a:r>
            <a:endParaRPr lang="en-US" dirty="0">
              <a:solidFill>
                <a:srgbClr val="FF7E79"/>
              </a:solidFill>
              <a:latin typeface="Lucida Console" panose="020B060904050402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143" y="653142"/>
            <a:ext cx="15591713" cy="962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723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ggplot(data = mpg, mapping = aes(x = displ, y = hwy)) +…"/>
          <p:cNvSpPr txBox="1"/>
          <p:nvPr/>
        </p:nvSpPr>
        <p:spPr>
          <a:xfrm>
            <a:off x="1049771" y="10711502"/>
            <a:ext cx="21401092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70000" lnSpcReduction="20000"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latin typeface="Lucida Console" panose="020B0609040504020204" pitchFamily="49" charset="0"/>
              </a:rPr>
              <a:t>ggplot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uniprot_region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aes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(x=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Cell.Region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, y=log(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Protein.Length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)))+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geom_jitter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()+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geom_boxplot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aes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(color=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Cell.Region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))+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A6AAA9"/>
                </a:solidFill>
                <a:latin typeface="Lucida Console" panose="020B0609040504020204" pitchFamily="49" charset="0"/>
              </a:rPr>
              <a:t>	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geom_label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(data=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large_prot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aes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(label=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Gene.Name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))+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	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labs(</a:t>
            </a:r>
            <a:r>
              <a:rPr lang="en-US" dirty="0" smtClean="0">
                <a:solidFill>
                  <a:srgbClr val="FF7E79"/>
                </a:solidFill>
                <a:latin typeface="Lucida Console" panose="020B0609040504020204" pitchFamily="49" charset="0"/>
              </a:rPr>
              <a:t>x=“Cellular Compartment”)</a:t>
            </a:r>
            <a:endParaRPr lang="en-US" dirty="0">
              <a:solidFill>
                <a:srgbClr val="FF7E79"/>
              </a:solidFill>
              <a:latin typeface="Lucida Console" panose="020B060904050402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143" y="653142"/>
            <a:ext cx="15591713" cy="962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5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ggplot(data = mpg, mapping = aes(x = displ, y = hwy)) +…"/>
          <p:cNvSpPr txBox="1"/>
          <p:nvPr/>
        </p:nvSpPr>
        <p:spPr>
          <a:xfrm>
            <a:off x="391886" y="10275458"/>
            <a:ext cx="22058977" cy="3230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62500" lnSpcReduction="20000"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latin typeface="Lucida Console" panose="020B0609040504020204" pitchFamily="49" charset="0"/>
              </a:rPr>
              <a:t>ggplot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uniprot_region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aes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(x=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Cell.Region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, y=log(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Protein.Length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)))+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geom_jitter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()+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geom_boxplot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aes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(color=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Cell.Region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))+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A6AAA9"/>
                </a:solidFill>
                <a:latin typeface="Lucida Console" panose="020B0609040504020204" pitchFamily="49" charset="0"/>
              </a:rPr>
              <a:t>	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geom_label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(data=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large_prot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aes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(label=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Gene.Name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))+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	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labs(x=“Cellular Compartment”)+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	</a:t>
            </a:r>
            <a:r>
              <a:rPr lang="en-US" dirty="0" smtClean="0">
                <a:solidFill>
                  <a:srgbClr val="96B978"/>
                </a:solidFill>
                <a:latin typeface="Lucida Console" panose="020B0609040504020204" pitchFamily="49" charset="0"/>
              </a:rPr>
              <a:t>guides(fill=“none”)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066" y="1063691"/>
            <a:ext cx="13869868" cy="855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623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rPr lang="en-US" dirty="0" smtClean="0"/>
              <a:t>Exercise 5</a:t>
            </a:r>
            <a:endParaRPr dirty="0"/>
          </a:p>
        </p:txBody>
      </p:sp>
      <p:sp>
        <p:nvSpPr>
          <p:cNvPr id="274" name="In the next chunk, add color, size, alpha, and shape aesthetics to your graph. Experiment.…"/>
          <p:cNvSpPr txBox="1">
            <a:spLocks noGrp="1"/>
          </p:cNvSpPr>
          <p:nvPr>
            <p:ph type="body" idx="4294967295"/>
          </p:nvPr>
        </p:nvSpPr>
        <p:spPr>
          <a:xfrm>
            <a:off x="1445226" y="3689891"/>
            <a:ext cx="21493548" cy="244714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lang="en-US" dirty="0" smtClean="0"/>
              <a:t>Change the x and y axis labels and add a title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endParaRPr dirty="0"/>
          </a:p>
        </p:txBody>
      </p:sp>
      <p:pic>
        <p:nvPicPr>
          <p:cNvPr id="27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276" name="Text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914400" y="6137031"/>
            <a:ext cx="22874727" cy="3054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ggplot</a:t>
            </a:r>
            <a:r>
              <a:rPr lang="en-US" sz="40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sz="4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uniprot_region</a:t>
            </a:r>
            <a:r>
              <a:rPr lang="en-US" sz="4000" dirty="0">
                <a:solidFill>
                  <a:schemeClr val="tx1"/>
                </a:solidFill>
                <a:latin typeface="Lucida Console" panose="020B0609040504020204" pitchFamily="49" charset="0"/>
              </a:rPr>
              <a:t>, </a:t>
            </a:r>
            <a:r>
              <a:rPr lang="en-US" sz="4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4000" dirty="0">
                <a:solidFill>
                  <a:schemeClr val="tx1"/>
                </a:solidFill>
                <a:latin typeface="Lucida Console" panose="020B0609040504020204" pitchFamily="49" charset="0"/>
              </a:rPr>
              <a:t>(x=</a:t>
            </a:r>
            <a:r>
              <a:rPr lang="en-US" sz="4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Cell.Region</a:t>
            </a:r>
            <a:r>
              <a:rPr lang="en-US" sz="4000" dirty="0">
                <a:solidFill>
                  <a:schemeClr val="tx1"/>
                </a:solidFill>
                <a:latin typeface="Lucida Console" panose="020B0609040504020204" pitchFamily="49" charset="0"/>
              </a:rPr>
              <a:t>, y=log(</a:t>
            </a:r>
            <a:r>
              <a:rPr lang="en-US" sz="4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Protein.Length</a:t>
            </a:r>
            <a:r>
              <a:rPr lang="en-US" sz="4000" dirty="0">
                <a:solidFill>
                  <a:schemeClr val="tx1"/>
                </a:solidFill>
                <a:latin typeface="Lucida Console" panose="020B0609040504020204" pitchFamily="49" charset="0"/>
              </a:rPr>
              <a:t>)))+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chemeClr val="tx1"/>
                </a:solidFill>
                <a:latin typeface="Lucida Console" panose="020B0609040504020204" pitchFamily="49" charset="0"/>
              </a:rPr>
              <a:t>  </a:t>
            </a:r>
            <a:r>
              <a:rPr lang="en-US" sz="4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geom_jitter</a:t>
            </a:r>
            <a:r>
              <a:rPr lang="en-US" sz="4000" dirty="0">
                <a:solidFill>
                  <a:schemeClr val="tx1"/>
                </a:solidFill>
                <a:latin typeface="Lucida Console" panose="020B0609040504020204" pitchFamily="49" charset="0"/>
              </a:rPr>
              <a:t>()+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chemeClr val="tx1"/>
                </a:solidFill>
                <a:latin typeface="Lucida Console" panose="020B0609040504020204" pitchFamily="49" charset="0"/>
              </a:rPr>
              <a:t>  </a:t>
            </a:r>
            <a:r>
              <a:rPr lang="en-US" sz="4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geom_boxplot</a:t>
            </a:r>
            <a:r>
              <a:rPr lang="en-US" sz="40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sz="4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4000" dirty="0">
                <a:solidFill>
                  <a:schemeClr val="tx1"/>
                </a:solidFill>
                <a:latin typeface="Lucida Console" panose="020B0609040504020204" pitchFamily="49" charset="0"/>
              </a:rPr>
              <a:t>(color=</a:t>
            </a:r>
            <a:r>
              <a:rPr lang="en-US" sz="4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Cell.Region</a:t>
            </a:r>
            <a:r>
              <a:rPr lang="en-US" sz="4000" dirty="0">
                <a:solidFill>
                  <a:schemeClr val="tx1"/>
                </a:solidFill>
                <a:latin typeface="Lucida Console" panose="020B0609040504020204" pitchFamily="49" charset="0"/>
              </a:rPr>
              <a:t>))+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chemeClr val="tx1"/>
                </a:solidFill>
                <a:latin typeface="Lucida Console" panose="020B0609040504020204" pitchFamily="49" charset="0"/>
              </a:rPr>
              <a:t>	</a:t>
            </a:r>
            <a:r>
              <a:rPr lang="en-US" sz="4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geom_label</a:t>
            </a:r>
            <a:r>
              <a:rPr lang="en-US" sz="4000" dirty="0">
                <a:solidFill>
                  <a:schemeClr val="tx1"/>
                </a:solidFill>
                <a:latin typeface="Lucida Console" panose="020B0609040504020204" pitchFamily="49" charset="0"/>
              </a:rPr>
              <a:t>(data=</a:t>
            </a:r>
            <a:r>
              <a:rPr lang="en-US" sz="4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large_prot</a:t>
            </a:r>
            <a:r>
              <a:rPr lang="en-US" sz="4000" dirty="0">
                <a:solidFill>
                  <a:schemeClr val="tx1"/>
                </a:solidFill>
                <a:latin typeface="Lucida Console" panose="020B0609040504020204" pitchFamily="49" charset="0"/>
              </a:rPr>
              <a:t>, </a:t>
            </a:r>
            <a:r>
              <a:rPr lang="en-US" sz="4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4000" dirty="0">
                <a:solidFill>
                  <a:schemeClr val="tx1"/>
                </a:solidFill>
                <a:latin typeface="Lucida Console" panose="020B0609040504020204" pitchFamily="49" charset="0"/>
              </a:rPr>
              <a:t>(label= </a:t>
            </a:r>
            <a:r>
              <a:rPr lang="en-US" sz="4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Gene.Name</a:t>
            </a:r>
            <a:r>
              <a:rPr lang="en-US" sz="4000" dirty="0" smtClean="0">
                <a:solidFill>
                  <a:schemeClr val="tx1"/>
                </a:solidFill>
                <a:latin typeface="Lucida Console" panose="020B0609040504020204" pitchFamily="49" charset="0"/>
              </a:rPr>
              <a:t>))</a:t>
            </a:r>
            <a:endParaRPr lang="en-US" sz="40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1693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" fill="hold"/>
                                        <p:tgtEl>
                                          <p:spTgt spid="2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75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ggplot(data = mpg, mapping = aes(x = displ, y = hwy)) +…"/>
          <p:cNvSpPr txBox="1"/>
          <p:nvPr/>
        </p:nvSpPr>
        <p:spPr>
          <a:xfrm>
            <a:off x="391886" y="10275458"/>
            <a:ext cx="22058977" cy="3230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70000" lnSpcReduction="20000"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latin typeface="Lucida Console" panose="020B0609040504020204" pitchFamily="49" charset="0"/>
              </a:rPr>
              <a:t>ggplot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uniprot_region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>
                <a:latin typeface="Lucida Console" panose="020B0609040504020204" pitchFamily="49" charset="0"/>
              </a:rPr>
              <a:t>aes</a:t>
            </a:r>
            <a:r>
              <a:rPr lang="en-US" dirty="0">
                <a:latin typeface="Lucida Console" panose="020B0609040504020204" pitchFamily="49" charset="0"/>
              </a:rPr>
              <a:t>(x=</a:t>
            </a:r>
            <a:r>
              <a:rPr lang="en-US" dirty="0" err="1">
                <a:latin typeface="Lucida Console" panose="020B0609040504020204" pitchFamily="49" charset="0"/>
              </a:rPr>
              <a:t>Cell.Region</a:t>
            </a:r>
            <a:r>
              <a:rPr lang="en-US" dirty="0">
                <a:latin typeface="Lucida Console" panose="020B0609040504020204" pitchFamily="49" charset="0"/>
              </a:rPr>
              <a:t>, y=log(</a:t>
            </a:r>
            <a:r>
              <a:rPr lang="en-US" dirty="0" err="1">
                <a:latin typeface="Lucida Console" panose="020B0609040504020204" pitchFamily="49" charset="0"/>
              </a:rPr>
              <a:t>Protein.Length</a:t>
            </a:r>
            <a:r>
              <a:rPr lang="en-US" dirty="0">
                <a:latin typeface="Lucida Console" panose="020B0609040504020204" pitchFamily="49" charset="0"/>
              </a:rPr>
              <a:t>)))+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geom_jitter</a:t>
            </a:r>
            <a:r>
              <a:rPr lang="en-US" dirty="0">
                <a:latin typeface="Lucida Console" panose="020B0609040504020204" pitchFamily="49" charset="0"/>
              </a:rPr>
              <a:t>()+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geom_boxplot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aes</a:t>
            </a:r>
            <a:r>
              <a:rPr lang="en-US" dirty="0">
                <a:latin typeface="Lucida Console" panose="020B0609040504020204" pitchFamily="49" charset="0"/>
              </a:rPr>
              <a:t>(color=</a:t>
            </a:r>
            <a:r>
              <a:rPr lang="en-US" dirty="0" err="1">
                <a:latin typeface="Lucida Console" panose="020B0609040504020204" pitchFamily="49" charset="0"/>
              </a:rPr>
              <a:t>Cell.Region</a:t>
            </a:r>
            <a:r>
              <a:rPr lang="en-US" dirty="0">
                <a:latin typeface="Lucida Console" panose="020B0609040504020204" pitchFamily="49" charset="0"/>
              </a:rPr>
              <a:t>))+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	</a:t>
            </a:r>
            <a:r>
              <a:rPr lang="en-US" dirty="0" err="1">
                <a:latin typeface="Lucida Console" panose="020B0609040504020204" pitchFamily="49" charset="0"/>
              </a:rPr>
              <a:t>geom_label</a:t>
            </a:r>
            <a:r>
              <a:rPr lang="en-US" dirty="0">
                <a:latin typeface="Lucida Console" panose="020B0609040504020204" pitchFamily="49" charset="0"/>
              </a:rPr>
              <a:t>(data=</a:t>
            </a:r>
            <a:r>
              <a:rPr lang="en-US" dirty="0" err="1">
                <a:latin typeface="Lucida Console" panose="020B0609040504020204" pitchFamily="49" charset="0"/>
              </a:rPr>
              <a:t>large_prot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>
                <a:latin typeface="Lucida Console" panose="020B0609040504020204" pitchFamily="49" charset="0"/>
              </a:rPr>
              <a:t>aes</a:t>
            </a:r>
            <a:r>
              <a:rPr lang="en-US" dirty="0">
                <a:latin typeface="Lucida Console" panose="020B0609040504020204" pitchFamily="49" charset="0"/>
              </a:rPr>
              <a:t>(label= </a:t>
            </a:r>
            <a:r>
              <a:rPr lang="en-US" dirty="0" err="1">
                <a:latin typeface="Lucida Console" panose="020B0609040504020204" pitchFamily="49" charset="0"/>
              </a:rPr>
              <a:t>Gene.Name</a:t>
            </a:r>
            <a:r>
              <a:rPr lang="en-US" dirty="0">
                <a:latin typeface="Lucida Console" panose="020B0609040504020204" pitchFamily="49" charset="0"/>
              </a:rPr>
              <a:t>))+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Lucida Console" panose="020B0609040504020204" pitchFamily="49" charset="0"/>
              </a:rPr>
              <a:t>labs(x="Cellular Compartment", y="Protein Length (log)", title= "Lengths of proteins found in different cellular compartments")</a:t>
            </a:r>
            <a:endParaRPr lang="en-US" dirty="0" smtClean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874" y="550720"/>
            <a:ext cx="15134252" cy="933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254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Facets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Facets</a:t>
            </a:r>
          </a:p>
        </p:txBody>
      </p:sp>
      <p:pic>
        <p:nvPicPr>
          <p:cNvPr id="300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25781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CC by RStudio"/>
          <p:cNvSpPr txBox="1"/>
          <p:nvPr/>
        </p:nvSpPr>
        <p:spPr>
          <a:xfrm>
            <a:off x="23809" y="13054142"/>
            <a:ext cx="2255448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 RStudio</a:t>
            </a:r>
          </a:p>
        </p:txBody>
      </p:sp>
      <p:sp>
        <p:nvSpPr>
          <p:cNvPr id="305" name="Facet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Facets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643" y="2016858"/>
            <a:ext cx="9419496" cy="941949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46325" y="11299816"/>
            <a:ext cx="207322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ggplot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sz="40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uniprot_region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)+</a:t>
            </a:r>
          </a:p>
          <a:p>
            <a:pPr algn="l"/>
            <a:r>
              <a:rPr lang="en-US" sz="40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  </a:t>
            </a:r>
            <a:r>
              <a:rPr lang="en-US" sz="40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geom_point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sz="40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aes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(x=log(</a:t>
            </a:r>
            <a:r>
              <a:rPr lang="en-US" sz="40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Gene.Length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), y=log(</a:t>
            </a:r>
            <a:r>
              <a:rPr lang="en-US" sz="4000" dirty="0" err="1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Protein.Length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)))+</a:t>
            </a:r>
          </a:p>
          <a:p>
            <a:pPr algn="l"/>
            <a:r>
              <a:rPr lang="en-US" sz="40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  </a:t>
            </a:r>
            <a:r>
              <a:rPr lang="en-US" sz="4000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facet_grid</a:t>
            </a:r>
            <a:r>
              <a:rPr lang="en-US" sz="4000" dirty="0">
                <a:solidFill>
                  <a:srgbClr val="0070C0"/>
                </a:solidFill>
                <a:latin typeface="Lucida Console" panose="020B0609040504020204" pitchFamily="49" charset="0"/>
              </a:rPr>
              <a:t>(rows = </a:t>
            </a:r>
            <a:r>
              <a:rPr lang="en-US" sz="4000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vars</a:t>
            </a:r>
            <a:r>
              <a:rPr lang="en-US" sz="4000" dirty="0">
                <a:solidFill>
                  <a:srgbClr val="0070C0"/>
                </a:solidFill>
                <a:latin typeface="Lucida Console" panose="020B0609040504020204" pitchFamily="49" charset="0"/>
              </a:rPr>
              <a:t>(</a:t>
            </a:r>
            <a:r>
              <a:rPr lang="en-US" sz="4000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Cell.Region</a:t>
            </a:r>
            <a:r>
              <a:rPr lang="en-US" sz="4000" dirty="0">
                <a:solidFill>
                  <a:srgbClr val="0070C0"/>
                </a:solidFill>
                <a:latin typeface="Lucida Console" panose="020B0609040504020204" pitchFamily="49" charset="0"/>
              </a:rPr>
              <a:t>))</a:t>
            </a:r>
          </a:p>
        </p:txBody>
      </p:sp>
      <p:sp>
        <p:nvSpPr>
          <p:cNvPr id="9" name="Legend added automatically"/>
          <p:cNvSpPr/>
          <p:nvPr/>
        </p:nvSpPr>
        <p:spPr>
          <a:xfrm>
            <a:off x="1252697" y="2747309"/>
            <a:ext cx="4935673" cy="251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692"/>
                </a:moveTo>
                <a:lnTo>
                  <a:pt x="0" y="5908"/>
                </a:lnTo>
                <a:cubicBezTo>
                  <a:pt x="0" y="2645"/>
                  <a:pt x="1350" y="0"/>
                  <a:pt x="3015" y="0"/>
                </a:cubicBezTo>
                <a:lnTo>
                  <a:pt x="18585" y="0"/>
                </a:lnTo>
                <a:cubicBezTo>
                  <a:pt x="20250" y="0"/>
                  <a:pt x="21600" y="2645"/>
                  <a:pt x="21600" y="5908"/>
                </a:cubicBezTo>
                <a:lnTo>
                  <a:pt x="21600" y="15692"/>
                </a:lnTo>
                <a:cubicBezTo>
                  <a:pt x="21600" y="18955"/>
                  <a:pt x="20250" y="21600"/>
                  <a:pt x="18585" y="21600"/>
                </a:cubicBezTo>
                <a:lnTo>
                  <a:pt x="3015" y="21600"/>
                </a:lnTo>
                <a:cubicBezTo>
                  <a:pt x="1350" y="21600"/>
                  <a:pt x="0" y="18955"/>
                  <a:pt x="0" y="15692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Subplots that display subsets of the data.</a:t>
            </a:r>
          </a:p>
        </p:txBody>
      </p:sp>
    </p:spTree>
    <p:extLst>
      <p:ext uri="{BB962C8B-B14F-4D97-AF65-F5344CB8AC3E}">
        <p14:creationId xmlns:p14="http://schemas.microsoft.com/office/powerpoint/2010/main" val="41171778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q &lt;- ggplot(mpg) + geom_point(aes(x = displ, y = hwy))…"/>
          <p:cNvSpPr txBox="1"/>
          <p:nvPr/>
        </p:nvSpPr>
        <p:spPr>
          <a:xfrm>
            <a:off x="1859568" y="5073552"/>
            <a:ext cx="22023815" cy="6515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>
              <a:spcBef>
                <a:spcPts val="10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q &lt;- </a:t>
            </a:r>
            <a:r>
              <a:rPr dirty="0" err="1" smtClean="0">
                <a:latin typeface="Lucida Console" panose="020B0609040504020204" pitchFamily="49" charset="0"/>
              </a:rPr>
              <a:t>ggplot</a:t>
            </a:r>
            <a:r>
              <a:rPr dirty="0" smtClean="0">
                <a:latin typeface="Lucida Console" panose="020B0609040504020204" pitchFamily="49" charset="0"/>
              </a:rPr>
              <a:t>(</a:t>
            </a:r>
            <a:r>
              <a:rPr lang="en-US" dirty="0" err="1" smtClean="0">
                <a:latin typeface="Lucida Console" panose="020B0609040504020204" pitchFamily="49" charset="0"/>
              </a:rPr>
              <a:t>uniprot_region</a:t>
            </a:r>
            <a:r>
              <a:rPr dirty="0" smtClean="0">
                <a:latin typeface="Lucida Console" panose="020B0609040504020204" pitchFamily="49" charset="0"/>
              </a:rPr>
              <a:t>) </a:t>
            </a:r>
            <a:r>
              <a:rPr dirty="0">
                <a:latin typeface="Lucida Console" panose="020B0609040504020204" pitchFamily="49" charset="0"/>
              </a:rPr>
              <a:t>+ </a:t>
            </a:r>
            <a:r>
              <a:rPr dirty="0" err="1">
                <a:latin typeface="Lucida Console" panose="020B0609040504020204" pitchFamily="49" charset="0"/>
              </a:rPr>
              <a:t>geom_point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aes</a:t>
            </a:r>
            <a:r>
              <a:rPr dirty="0">
                <a:latin typeface="Lucida Console" panose="020B0609040504020204" pitchFamily="49" charset="0"/>
              </a:rPr>
              <a:t>(x = </a:t>
            </a:r>
            <a:r>
              <a:rPr lang="en-US" dirty="0" err="1" smtClean="0">
                <a:latin typeface="Lucida Console" panose="020B0609040504020204" pitchFamily="49" charset="0"/>
              </a:rPr>
              <a:t>Gene.Length</a:t>
            </a:r>
            <a:r>
              <a:rPr dirty="0" smtClean="0">
                <a:latin typeface="Lucida Console" panose="020B0609040504020204" pitchFamily="49" charset="0"/>
              </a:rPr>
              <a:t>, </a:t>
            </a:r>
            <a:r>
              <a:rPr dirty="0">
                <a:latin typeface="Lucida Console" panose="020B0609040504020204" pitchFamily="49" charset="0"/>
              </a:rPr>
              <a:t>y = </a:t>
            </a:r>
            <a:r>
              <a:rPr lang="en-US" dirty="0" err="1" smtClean="0">
                <a:latin typeface="Lucida Console" panose="020B0609040504020204" pitchFamily="49" charset="0"/>
              </a:rPr>
              <a:t>Protein.Length</a:t>
            </a:r>
            <a:r>
              <a:rPr dirty="0" smtClean="0">
                <a:latin typeface="Lucida Console" panose="020B0609040504020204" pitchFamily="49" charset="0"/>
              </a:rPr>
              <a:t>))</a:t>
            </a:r>
            <a:endParaRPr dirty="0">
              <a:latin typeface="Lucida Console" panose="020B0609040504020204" pitchFamily="49" charset="0"/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q + </a:t>
            </a:r>
            <a:r>
              <a:rPr lang="en-US" dirty="0" err="1">
                <a:latin typeface="Lucida Console" panose="020B0609040504020204" pitchFamily="49" charset="0"/>
              </a:rPr>
              <a:t>facet_grid</a:t>
            </a:r>
            <a:r>
              <a:rPr lang="en-US" dirty="0">
                <a:latin typeface="Lucida Console" panose="020B0609040504020204" pitchFamily="49" charset="0"/>
              </a:rPr>
              <a:t>(. ~ </a:t>
            </a:r>
            <a:r>
              <a:rPr lang="en-US" dirty="0" err="1">
                <a:latin typeface="Lucida Console" panose="020B0609040504020204" pitchFamily="49" charset="0"/>
              </a:rPr>
              <a:t>Cell.Region</a:t>
            </a:r>
            <a:r>
              <a:rPr lang="en-US" dirty="0" smtClean="0">
                <a:latin typeface="Lucida Console" panose="020B0609040504020204" pitchFamily="49" charset="0"/>
              </a:rPr>
              <a:t>)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smtClean="0">
                <a:latin typeface="Lucida Console" panose="020B0609040504020204" pitchFamily="49" charset="0"/>
              </a:rPr>
              <a:t>q </a:t>
            </a:r>
            <a:r>
              <a:rPr lang="en-US" dirty="0" smtClean="0">
                <a:latin typeface="Lucida Console" panose="020B0609040504020204" pitchFamily="49" charset="0"/>
              </a:rPr>
              <a:t>+ </a:t>
            </a:r>
            <a:r>
              <a:rPr lang="en-US" dirty="0" err="1" smtClean="0">
                <a:latin typeface="Lucida Console" panose="020B0609040504020204" pitchFamily="49" charset="0"/>
              </a:rPr>
              <a:t>facet_grid</a:t>
            </a:r>
            <a:r>
              <a:rPr lang="en-US" dirty="0" smtClean="0">
                <a:latin typeface="Lucida Console" panose="020B0609040504020204" pitchFamily="49" charset="0"/>
              </a:rPr>
              <a:t>(</a:t>
            </a:r>
            <a:r>
              <a:rPr lang="en-US" dirty="0" err="1" smtClean="0">
                <a:latin typeface="Lucida Console" panose="020B0609040504020204" pitchFamily="49" charset="0"/>
              </a:rPr>
              <a:t>Cell.Region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~ </a:t>
            </a:r>
            <a:r>
              <a:rPr lang="en-US" dirty="0" smtClean="0">
                <a:latin typeface="Lucida Console" panose="020B0609040504020204" pitchFamily="49" charset="0"/>
              </a:rPr>
              <a:t>.)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smtClean="0">
                <a:latin typeface="Lucida Console" panose="020B0609040504020204" pitchFamily="49" charset="0"/>
              </a:rPr>
              <a:t>q </a:t>
            </a:r>
            <a:r>
              <a:rPr dirty="0">
                <a:latin typeface="Lucida Console" panose="020B0609040504020204" pitchFamily="49" charset="0"/>
              </a:rPr>
              <a:t>+ </a:t>
            </a:r>
            <a:r>
              <a:rPr dirty="0" err="1">
                <a:latin typeface="Lucida Console" panose="020B0609040504020204" pitchFamily="49" charset="0"/>
              </a:rPr>
              <a:t>facet_wrap</a:t>
            </a:r>
            <a:r>
              <a:rPr dirty="0">
                <a:latin typeface="Lucida Console" panose="020B0609040504020204" pitchFamily="49" charset="0"/>
              </a:rPr>
              <a:t>(~ </a:t>
            </a:r>
            <a:r>
              <a:rPr lang="en-US" dirty="0" err="1" smtClean="0">
                <a:latin typeface="Lucida Console" panose="020B0609040504020204" pitchFamily="49" charset="0"/>
              </a:rPr>
              <a:t>Cell.Region</a:t>
            </a:r>
            <a:r>
              <a:rPr dirty="0" smtClean="0">
                <a:latin typeface="Lucida Console" panose="020B0609040504020204" pitchFamily="49" charset="0"/>
              </a:rPr>
              <a:t>)</a:t>
            </a:r>
            <a:endParaRPr dirty="0">
              <a:latin typeface="Lucida Console" panose="020B0609040504020204" pitchFamily="49" charset="0"/>
            </a:endParaRPr>
          </a:p>
        </p:txBody>
      </p:sp>
      <p:sp>
        <p:nvSpPr>
          <p:cNvPr id="310" name="Help me"/>
          <p:cNvSpPr txBox="1">
            <a:spLocks noGrp="1"/>
          </p:cNvSpPr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rPr lang="en-US" dirty="0" smtClean="0"/>
              <a:t>Exercise 6</a:t>
            </a:r>
            <a:endParaRPr dirty="0"/>
          </a:p>
        </p:txBody>
      </p:sp>
      <p:sp>
        <p:nvSpPr>
          <p:cNvPr id="311" name="What do facet_grid and facet_wrap do?"/>
          <p:cNvSpPr txBox="1">
            <a:spLocks noGrp="1"/>
          </p:cNvSpPr>
          <p:nvPr>
            <p:ph type="body" sz="quarter" idx="4294967295"/>
          </p:nvPr>
        </p:nvSpPr>
        <p:spPr>
          <a:xfrm>
            <a:off x="1961016" y="2869787"/>
            <a:ext cx="18901302" cy="273692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What do </a:t>
            </a:r>
            <a:r>
              <a:rPr b="1"/>
              <a:t>facet_grid</a:t>
            </a:r>
            <a:r>
              <a:t> and </a:t>
            </a:r>
            <a:r>
              <a:rPr b="1"/>
              <a:t>facet_wrap</a:t>
            </a:r>
            <a:r>
              <a:t> do? </a:t>
            </a:r>
          </a:p>
        </p:txBody>
      </p:sp>
      <p:sp>
        <p:nvSpPr>
          <p:cNvPr id="312" name="Text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96742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CC by RStudio"/>
          <p:cNvSpPr txBox="1"/>
          <p:nvPr/>
        </p:nvSpPr>
        <p:spPr>
          <a:xfrm>
            <a:off x="23809" y="13054142"/>
            <a:ext cx="2255448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 RStudio</a:t>
            </a:r>
          </a:p>
        </p:txBody>
      </p:sp>
      <p:sp>
        <p:nvSpPr>
          <p:cNvPr id="305" name="Facet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Facets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743" y="3024555"/>
            <a:ext cx="6418384" cy="64183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09" y="3312630"/>
            <a:ext cx="8603063" cy="53093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0998" y="3312630"/>
            <a:ext cx="8603063" cy="53093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5634" y="9037131"/>
            <a:ext cx="7837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>
                <a:latin typeface="Lucida Console" panose="020B0609040504020204" pitchFamily="49" charset="0"/>
              </a:rPr>
              <a:t>q + </a:t>
            </a:r>
            <a:r>
              <a:rPr lang="en-US" sz="3200" dirty="0" err="1">
                <a:latin typeface="Lucida Console" panose="020B0609040504020204" pitchFamily="49" charset="0"/>
              </a:rPr>
              <a:t>facet_grid</a:t>
            </a:r>
            <a:r>
              <a:rPr lang="en-US" sz="3200" dirty="0">
                <a:latin typeface="Lucida Console" panose="020B0609040504020204" pitchFamily="49" charset="0"/>
              </a:rPr>
              <a:t>(. ~ </a:t>
            </a:r>
            <a:r>
              <a:rPr lang="en-US" sz="3200" dirty="0" err="1">
                <a:latin typeface="Lucida Console" panose="020B0609040504020204" pitchFamily="49" charset="0"/>
              </a:rPr>
              <a:t>Cell.Region</a:t>
            </a:r>
            <a:r>
              <a:rPr lang="en-US" sz="3200" dirty="0"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26872" y="9674496"/>
            <a:ext cx="68932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800" dirty="0">
                <a:latin typeface="Lucida Console" panose="020B0609040504020204" pitchFamily="49" charset="0"/>
              </a:rPr>
              <a:t>q + </a:t>
            </a:r>
            <a:r>
              <a:rPr lang="en-US" sz="2800" dirty="0" err="1">
                <a:latin typeface="Lucida Console" panose="020B0609040504020204" pitchFamily="49" charset="0"/>
              </a:rPr>
              <a:t>facet_grid</a:t>
            </a:r>
            <a:r>
              <a:rPr lang="en-US" sz="2800" dirty="0">
                <a:latin typeface="Lucida Console" panose="020B0609040504020204" pitchFamily="49" charset="0"/>
              </a:rPr>
              <a:t>(</a:t>
            </a:r>
            <a:r>
              <a:rPr lang="en-US" sz="2800" dirty="0" err="1">
                <a:latin typeface="Lucida Console" panose="020B0609040504020204" pitchFamily="49" charset="0"/>
              </a:rPr>
              <a:t>Cell.Region</a:t>
            </a:r>
            <a:r>
              <a:rPr lang="en-US" sz="2800" dirty="0">
                <a:latin typeface="Lucida Console" panose="020B0609040504020204" pitchFamily="49" charset="0"/>
              </a:rPr>
              <a:t> ~ .)</a:t>
            </a:r>
          </a:p>
        </p:txBody>
      </p:sp>
      <p:sp>
        <p:nvSpPr>
          <p:cNvPr id="8" name="Rectangle 7"/>
          <p:cNvSpPr/>
          <p:nvPr/>
        </p:nvSpPr>
        <p:spPr>
          <a:xfrm>
            <a:off x="15950642" y="8975575"/>
            <a:ext cx="82734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600" dirty="0">
                <a:latin typeface="Lucida Console" panose="020B0609040504020204" pitchFamily="49" charset="0"/>
              </a:rPr>
              <a:t>q + </a:t>
            </a:r>
            <a:r>
              <a:rPr lang="en-US" sz="3600" dirty="0" err="1">
                <a:latin typeface="Lucida Console" panose="020B0609040504020204" pitchFamily="49" charset="0"/>
              </a:rPr>
              <a:t>facet_wrap</a:t>
            </a:r>
            <a:r>
              <a:rPr lang="en-US" sz="3600" dirty="0">
                <a:latin typeface="Lucida Console" panose="020B0609040504020204" pitchFamily="49" charset="0"/>
              </a:rPr>
              <a:t>(~ </a:t>
            </a:r>
            <a:r>
              <a:rPr lang="en-US" sz="3600" dirty="0" err="1">
                <a:latin typeface="Lucida Console" panose="020B0609040504020204" pitchFamily="49" charset="0"/>
              </a:rPr>
              <a:t>Cell.Region</a:t>
            </a:r>
            <a:r>
              <a:rPr lang="en-US" sz="3600" dirty="0">
                <a:latin typeface="Lucida Console" panose="020B0609040504020204" pitchFamily="49" charset="0"/>
              </a:rPr>
              <a:t>)</a:t>
            </a:r>
            <a:endParaRPr lang="en-US" sz="3600" dirty="0">
              <a:latin typeface="Lucida Console" panose="020B0609040504020204" pitchFamily="49" charset="0"/>
            </a:endParaRPr>
          </a:p>
        </p:txBody>
      </p:sp>
      <p:sp>
        <p:nvSpPr>
          <p:cNvPr id="13" name="facet_grid() - 2D grid, rows ~ cols, . for no split…"/>
          <p:cNvSpPr txBox="1"/>
          <p:nvPr/>
        </p:nvSpPr>
        <p:spPr>
          <a:xfrm>
            <a:off x="1826089" y="10674453"/>
            <a:ext cx="20902092" cy="3350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facet_grid</a:t>
            </a:r>
            <a:r>
              <a:rPr dirty="0"/>
              <a:t>() - 2D grid, rows ~ cols, . for no split</a:t>
            </a:r>
          </a:p>
          <a:p>
            <a:pPr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facet_wrap</a:t>
            </a:r>
            <a:r>
              <a:rPr dirty="0"/>
              <a:t>() - 1D ribbon wrapped into 2D</a:t>
            </a:r>
          </a:p>
        </p:txBody>
      </p:sp>
    </p:spTree>
    <p:extLst>
      <p:ext uri="{BB962C8B-B14F-4D97-AF65-F5344CB8AC3E}">
        <p14:creationId xmlns:p14="http://schemas.microsoft.com/office/powerpoint/2010/main" val="25093177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aving…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/>
          <a:p>
            <a:pPr>
              <a:defRPr sz="20000" b="1"/>
            </a:pPr>
            <a:r>
              <a:t>Saving</a:t>
            </a:r>
          </a:p>
          <a:p>
            <a:pPr>
              <a:defRPr sz="20000" b="1"/>
            </a:pPr>
            <a:r>
              <a:t>graphs</a:t>
            </a:r>
          </a:p>
        </p:txBody>
      </p:sp>
      <p:pic>
        <p:nvPicPr>
          <p:cNvPr id="54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rPr dirty="0" smtClean="0"/>
              <a:t>Qu</a:t>
            </a:r>
            <a:r>
              <a:rPr lang="en-US" dirty="0" smtClean="0"/>
              <a:t>estion</a:t>
            </a:r>
            <a:endParaRPr dirty="0"/>
          </a:p>
        </p:txBody>
      </p:sp>
      <p:sp>
        <p:nvSpPr>
          <p:cNvPr id="160" name="Confer with your group.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819643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dirty="0" smtClean="0"/>
              <a:t>What </a:t>
            </a:r>
            <a:r>
              <a:rPr dirty="0"/>
              <a:t>relationship do you expect to see between </a:t>
            </a:r>
            <a:r>
              <a:rPr lang="en-US" dirty="0" smtClean="0"/>
              <a:t>chromosom</a:t>
            </a:r>
            <a:r>
              <a:rPr dirty="0" smtClean="0"/>
              <a:t>e </a:t>
            </a:r>
            <a:r>
              <a:rPr dirty="0"/>
              <a:t>size </a:t>
            </a:r>
            <a:r>
              <a:rPr dirty="0" smtClean="0"/>
              <a:t>(</a:t>
            </a:r>
            <a:r>
              <a:rPr lang="en-US" dirty="0" err="1" smtClean="0"/>
              <a:t>length_mm</a:t>
            </a:r>
            <a:r>
              <a:rPr dirty="0" smtClean="0"/>
              <a:t>) </a:t>
            </a:r>
            <a:r>
              <a:rPr dirty="0"/>
              <a:t>and </a:t>
            </a:r>
            <a:r>
              <a:rPr lang="en-US" dirty="0" smtClean="0"/>
              <a:t>number of genes</a:t>
            </a:r>
            <a:r>
              <a:rPr dirty="0" smtClean="0"/>
              <a:t> (</a:t>
            </a:r>
            <a:r>
              <a:rPr lang="en-US" dirty="0" err="1" smtClean="0"/>
              <a:t>protein_codinggenes</a:t>
            </a:r>
            <a:r>
              <a:rPr dirty="0" smtClean="0"/>
              <a:t>)?</a:t>
            </a:r>
            <a:endParaRPr dirty="0"/>
          </a:p>
        </p:txBody>
      </p:sp>
      <p:sp>
        <p:nvSpPr>
          <p:cNvPr id="162" name="Text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Screen Shot 2019-09-05 at 1.02.12 PM.png" descr="Screen Shot 2019-09-05 at 1.02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7222" y="2949690"/>
            <a:ext cx="16089556" cy="11091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GUI method"/>
          <p:cNvSpPr txBox="1"/>
          <p:nvPr/>
        </p:nvSpPr>
        <p:spPr>
          <a:xfrm>
            <a:off x="4007752" y="244071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GUI method</a:t>
            </a:r>
          </a:p>
        </p:txBody>
      </p:sp>
      <p:sp>
        <p:nvSpPr>
          <p:cNvPr id="550" name="Right click on the plot"/>
          <p:cNvSpPr txBox="1"/>
          <p:nvPr/>
        </p:nvSpPr>
        <p:spPr>
          <a:xfrm>
            <a:off x="4499701" y="2155545"/>
            <a:ext cx="15384598" cy="122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spcBef>
                <a:spcPts val="4100"/>
              </a:spcBef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Right click on the plot</a:t>
            </a:r>
          </a:p>
        </p:txBody>
      </p:sp>
      <p:pic>
        <p:nvPicPr>
          <p:cNvPr id="551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780021" y="2636624"/>
            <a:ext cx="4455051" cy="6017101"/>
          </a:xfrm>
          <a:prstGeom prst="rect">
            <a:avLst/>
          </a:prstGeom>
        </p:spPr>
      </p:pic>
      <p:pic>
        <p:nvPicPr>
          <p:cNvPr id="553" name="Screen Shot 2019-09-05 at 1.02.10 PM.png" descr="Screen Shot 2019-09-05 at 1.02.10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84426" y="6526734"/>
            <a:ext cx="4679973" cy="47474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Code method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Code method</a:t>
            </a:r>
          </a:p>
        </p:txBody>
      </p:sp>
      <p:sp>
        <p:nvSpPr>
          <p:cNvPr id="557" name="ggsave() saves the last plot.…"/>
          <p:cNvSpPr txBox="1"/>
          <p:nvPr/>
        </p:nvSpPr>
        <p:spPr>
          <a:xfrm>
            <a:off x="3410423" y="3942037"/>
            <a:ext cx="1751368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78AAD6"/>
                </a:solidFill>
              </a:rPr>
              <a:t>ggsave()</a:t>
            </a:r>
            <a:r>
              <a:t> saves the last plot.</a:t>
            </a:r>
          </a:p>
          <a:p>
            <a:pPr algn="l"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t>Uses size on screen:</a:t>
            </a:r>
          </a:p>
        </p:txBody>
      </p:sp>
      <p:grpSp>
        <p:nvGrpSpPr>
          <p:cNvPr id="560" name="Group"/>
          <p:cNvGrpSpPr/>
          <p:nvPr/>
        </p:nvGrpSpPr>
        <p:grpSpPr>
          <a:xfrm>
            <a:off x="3410423" y="11599546"/>
            <a:ext cx="17513682" cy="2519061"/>
            <a:chOff x="0" y="0"/>
            <a:chExt cx="17513681" cy="2519060"/>
          </a:xfrm>
        </p:grpSpPr>
        <p:sp>
          <p:nvSpPr>
            <p:cNvPr id="558" name="Rectangle"/>
            <p:cNvSpPr/>
            <p:nvPr/>
          </p:nvSpPr>
          <p:spPr>
            <a:xfrm>
              <a:off x="0" y="0"/>
              <a:ext cx="17513682" cy="150170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9" name="ggsave(&quot;my-plot.pdf&quot;, width = 6, height = 6)"/>
            <p:cNvSpPr txBox="1"/>
            <p:nvPr/>
          </p:nvSpPr>
          <p:spPr>
            <a:xfrm>
              <a:off x="235129" y="238518"/>
              <a:ext cx="17038297" cy="228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>
                <a:defRPr>
                  <a:solidFill>
                    <a:schemeClr val="accent1"/>
                  </a:solidFill>
                </a:defRPr>
              </a:pPr>
              <a:r>
                <a:rPr dirty="0" err="1">
                  <a:solidFill>
                    <a:srgbClr val="000000"/>
                  </a:solidFill>
                </a:rPr>
                <a:t>ggsave</a:t>
              </a:r>
              <a:r>
                <a:rPr dirty="0">
                  <a:solidFill>
                    <a:srgbClr val="000000"/>
                  </a:solidFill>
                </a:rPr>
                <a:t>("my-plot.pdf", width = 6, height = 6)</a:t>
              </a:r>
            </a:p>
          </p:txBody>
        </p:sp>
      </p:grpSp>
      <p:grpSp>
        <p:nvGrpSpPr>
          <p:cNvPr id="563" name="Group"/>
          <p:cNvGrpSpPr/>
          <p:nvPr/>
        </p:nvGrpSpPr>
        <p:grpSpPr>
          <a:xfrm>
            <a:off x="3410423" y="6392900"/>
            <a:ext cx="17513682" cy="2809697"/>
            <a:chOff x="0" y="0"/>
            <a:chExt cx="17513681" cy="2809696"/>
          </a:xfrm>
        </p:grpSpPr>
        <p:sp>
          <p:nvSpPr>
            <p:cNvPr id="561" name="Rectangle"/>
            <p:cNvSpPr/>
            <p:nvPr/>
          </p:nvSpPr>
          <p:spPr>
            <a:xfrm>
              <a:off x="0" y="0"/>
              <a:ext cx="17513682" cy="280969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2" name="ggsave(&quot;my-plot.pdf&quot;)…"/>
            <p:cNvSpPr txBox="1"/>
            <p:nvPr/>
          </p:nvSpPr>
          <p:spPr>
            <a:xfrm>
              <a:off x="235129" y="238518"/>
              <a:ext cx="17038297" cy="228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</a:rPr>
                <a:t>ggsave</a:t>
              </a:r>
              <a:r>
                <a:rPr dirty="0" smtClean="0">
                  <a:solidFill>
                    <a:srgbClr val="000000"/>
                  </a:solidFill>
                </a:rPr>
                <a:t>("my-plot.pdf")</a:t>
              </a:r>
              <a:endParaRPr dirty="0">
                <a:solidFill>
                  <a:srgbClr val="000000"/>
                </a:solidFill>
              </a:endParaRPr>
            </a:p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</a:rPr>
                <a:t>ggsave</a:t>
              </a:r>
              <a:r>
                <a:rPr dirty="0">
                  <a:solidFill>
                    <a:srgbClr val="000000"/>
                  </a:solidFill>
                </a:rPr>
                <a:t>("</a:t>
              </a:r>
              <a:r>
                <a:rPr dirty="0" smtClean="0">
                  <a:solidFill>
                    <a:srgbClr val="000000"/>
                  </a:solidFill>
                </a:rPr>
                <a:t>my-plot.png</a:t>
              </a:r>
              <a:r>
                <a:rPr dirty="0">
                  <a:solidFill>
                    <a:srgbClr val="000000"/>
                  </a:solidFill>
                </a:rPr>
                <a:t>")</a:t>
              </a:r>
            </a:p>
          </p:txBody>
        </p:sp>
      </p:grpSp>
      <p:sp>
        <p:nvSpPr>
          <p:cNvPr id="564" name="Specify size in inches"/>
          <p:cNvSpPr txBox="1"/>
          <p:nvPr/>
        </p:nvSpPr>
        <p:spPr>
          <a:xfrm>
            <a:off x="3410423" y="10192546"/>
            <a:ext cx="17513682" cy="1615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Specify size in inches</a:t>
            </a:r>
          </a:p>
        </p:txBody>
      </p:sp>
      <p:sp>
        <p:nvSpPr>
          <p:cNvPr id="565" name="Q: But where will…"/>
          <p:cNvSpPr/>
          <p:nvPr/>
        </p:nvSpPr>
        <p:spPr>
          <a:xfrm rot="18900000">
            <a:off x="9863849" y="7816051"/>
            <a:ext cx="19310229" cy="2524583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ct val="80000"/>
              </a:lnSpc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Q: But where will </a:t>
            </a:r>
          </a:p>
          <a:p>
            <a:pPr>
              <a:lnSpc>
                <a:spcPct val="80000"/>
              </a:lnSpc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it save it?</a:t>
            </a:r>
          </a:p>
        </p:txBody>
      </p:sp>
      <p:sp>
        <p:nvSpPr>
          <p:cNvPr id="566" name="A: Alongside…"/>
          <p:cNvSpPr/>
          <p:nvPr/>
        </p:nvSpPr>
        <p:spPr>
          <a:xfrm rot="18900000">
            <a:off x="11859696" y="9633912"/>
            <a:ext cx="19310228" cy="2524583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ct val="80000"/>
              </a:lnSpc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A: Alongside </a:t>
            </a:r>
          </a:p>
          <a:p>
            <a:pPr>
              <a:lnSpc>
                <a:spcPct val="80000"/>
              </a:lnSpc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your .Rmd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5" grpId="1" animBg="1" advAuto="0"/>
      <p:bldP spid="566" grpId="2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6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2" name="Make any plot by filling in the parameters of this template"/>
          <p:cNvSpPr txBox="1"/>
          <p:nvPr/>
        </p:nvSpPr>
        <p:spPr>
          <a:xfrm>
            <a:off x="1808267" y="2790863"/>
            <a:ext cx="21080801" cy="1556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66674">
              <a:spcBef>
                <a:spcPts val="3900"/>
              </a:spcBef>
              <a:defRPr sz="6499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any plot by filling in the parameters of this template</a:t>
            </a:r>
          </a:p>
        </p:txBody>
      </p:sp>
      <p:sp>
        <p:nvSpPr>
          <p:cNvPr id="1463" name="A ggplot2 template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ggplot2 template</a:t>
            </a:r>
          </a:p>
        </p:txBody>
      </p:sp>
      <p:grpSp>
        <p:nvGrpSpPr>
          <p:cNvPr id="1468" name="Group"/>
          <p:cNvGrpSpPr/>
          <p:nvPr/>
        </p:nvGrpSpPr>
        <p:grpSpPr>
          <a:xfrm>
            <a:off x="1685046" y="4583236"/>
            <a:ext cx="21006204" cy="7412161"/>
            <a:chOff x="0" y="0"/>
            <a:chExt cx="21006203" cy="7412159"/>
          </a:xfrm>
        </p:grpSpPr>
        <p:pic>
          <p:nvPicPr>
            <p:cNvPr id="1464" name="data-visualization-2.1.png" descr="data-visualization-2.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185555" y="1006023"/>
              <a:ext cx="6820649" cy="5270501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465" name="Shape"/>
            <p:cNvSpPr/>
            <p:nvPr/>
          </p:nvSpPr>
          <p:spPr>
            <a:xfrm>
              <a:off x="11621748" y="-1"/>
              <a:ext cx="4250407" cy="7408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86" y="0"/>
                  </a:moveTo>
                  <a:lnTo>
                    <a:pt x="21600" y="10881"/>
                  </a:lnTo>
                  <a:lnTo>
                    <a:pt x="21540" y="13109"/>
                  </a:lnTo>
                  <a:lnTo>
                    <a:pt x="7901" y="21600"/>
                  </a:lnTo>
                  <a:lnTo>
                    <a:pt x="0" y="10547"/>
                  </a:lnTo>
                  <a:lnTo>
                    <a:pt x="7786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6" name="Rectangle"/>
            <p:cNvSpPr/>
            <p:nvPr/>
          </p:nvSpPr>
          <p:spPr>
            <a:xfrm>
              <a:off x="14355960" y="3660553"/>
              <a:ext cx="1514156" cy="847313"/>
            </a:xfrm>
            <a:prstGeom prst="rect">
              <a:avLst/>
            </a:prstGeom>
            <a:solidFill>
              <a:srgbClr val="000000">
                <a:alpha val="25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1467" name="data-visualization-2.1.pdf" descr="data-visualization-2.1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662" t="49262" r="74743" b="33616"/>
            <a:stretch>
              <a:fillRect/>
            </a:stretch>
          </p:blipFill>
          <p:spPr>
            <a:xfrm>
              <a:off x="0" y="14239"/>
              <a:ext cx="13193476" cy="7397921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sp>
        <p:nvSpPr>
          <p:cNvPr id="1469" name="Text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62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t>Your Turn</a:t>
            </a:r>
          </a:p>
        </p:txBody>
      </p:sp>
      <p:sp>
        <p:nvSpPr>
          <p:cNvPr id="1505" name="Navigate up to the 03-Transform folder.…"/>
          <p:cNvSpPr txBox="1">
            <a:spLocks noGrp="1"/>
          </p:cNvSpPr>
          <p:nvPr>
            <p:ph type="body" sz="half" idx="4294967295"/>
          </p:nvPr>
        </p:nvSpPr>
        <p:spPr>
          <a:xfrm>
            <a:off x="5038192" y="3465445"/>
            <a:ext cx="14307616" cy="678511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lang="en-US" dirty="0" smtClean="0"/>
              <a:t>Open the </a:t>
            </a:r>
            <a:r>
              <a:rPr lang="en-US" b="1" dirty="0" smtClean="0"/>
              <a:t>Day-3-</a:t>
            </a:r>
            <a:r>
              <a:rPr lang="en-US" b="1" dirty="0"/>
              <a:t>--ggplot2-hw</a:t>
            </a:r>
            <a:r>
              <a:rPr b="1" dirty="0" smtClean="0"/>
              <a:t>.Rmd</a:t>
            </a:r>
            <a:endParaRPr b="1" dirty="0"/>
          </a:p>
        </p:txBody>
      </p:sp>
      <p:sp>
        <p:nvSpPr>
          <p:cNvPr id="1506" name="Text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63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rPr lang="en-US" dirty="0" smtClean="0"/>
              <a:t>Exercise </a:t>
            </a:r>
            <a:r>
              <a:rPr dirty="0" smtClean="0"/>
              <a:t>1</a:t>
            </a:r>
            <a:endParaRPr dirty="0"/>
          </a:p>
        </p:txBody>
      </p:sp>
      <p:sp>
        <p:nvSpPr>
          <p:cNvPr id="165" name="Run this code in 02-Visualize-Exercises.Rmd to make a graph. Pay strict attention to spelling, capitalization, and parentheses!…"/>
          <p:cNvSpPr txBox="1">
            <a:spLocks noGrp="1"/>
          </p:cNvSpPr>
          <p:nvPr>
            <p:ph type="body" idx="4294967295"/>
          </p:nvPr>
        </p:nvSpPr>
        <p:spPr>
          <a:xfrm>
            <a:off x="545125" y="2605423"/>
            <a:ext cx="23316518" cy="819643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dirty="0"/>
              <a:t>Run this code in </a:t>
            </a:r>
            <a:r>
              <a:rPr b="1" dirty="0">
                <a:solidFill>
                  <a:srgbClr val="FF0000"/>
                </a:solidFill>
              </a:rPr>
              <a:t>02-Visualize-Exercises.Rmd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dirty="0"/>
              <a:t>to make a graph. Pay strict attention to spelling, capitalization, and parentheses</a:t>
            </a:r>
            <a:r>
              <a:rPr dirty="0" smtClean="0"/>
              <a:t>!</a:t>
            </a:r>
            <a:endParaRPr lang="en-US" dirty="0" smtClean="0"/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600" dirty="0" err="1">
                <a:latin typeface="Lucida Console" panose="020B0609040504020204" pitchFamily="49" charset="0"/>
              </a:rPr>
              <a:t>ggplot</a:t>
            </a:r>
            <a:r>
              <a:rPr sz="4600" dirty="0">
                <a:latin typeface="Lucida Console" panose="020B0609040504020204" pitchFamily="49" charset="0"/>
              </a:rPr>
              <a:t>(data = </a:t>
            </a:r>
            <a:r>
              <a:rPr lang="en-US" sz="4600" dirty="0" smtClean="0">
                <a:latin typeface="Lucida Console" panose="020B0609040504020204" pitchFamily="49" charset="0"/>
              </a:rPr>
              <a:t>genome</a:t>
            </a:r>
            <a:r>
              <a:rPr sz="4600" dirty="0" smtClean="0">
                <a:latin typeface="Lucida Console" panose="020B0609040504020204" pitchFamily="49" charset="0"/>
              </a:rPr>
              <a:t>) </a:t>
            </a:r>
            <a:r>
              <a:rPr sz="4600" dirty="0">
                <a:latin typeface="Lucida Console" panose="020B0609040504020204" pitchFamily="49" charset="0"/>
              </a:rPr>
              <a:t>+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600" dirty="0">
                <a:latin typeface="Lucida Console" panose="020B0609040504020204" pitchFamily="49" charset="0"/>
              </a:rPr>
              <a:t>  </a:t>
            </a:r>
            <a:r>
              <a:rPr sz="4600" dirty="0" err="1" smtClean="0">
                <a:latin typeface="Lucida Console" panose="020B0609040504020204" pitchFamily="49" charset="0"/>
              </a:rPr>
              <a:t>geom_point</a:t>
            </a:r>
            <a:r>
              <a:rPr sz="4600" dirty="0" smtClean="0">
                <a:latin typeface="Lucida Console" panose="020B0609040504020204" pitchFamily="49" charset="0"/>
              </a:rPr>
              <a:t>(</a:t>
            </a:r>
            <a:r>
              <a:rPr lang="en-US" sz="4600" dirty="0" smtClean="0">
                <a:latin typeface="Lucida Console" panose="020B0609040504020204" pitchFamily="49" charset="0"/>
              </a:rPr>
              <a:t>mapping=</a:t>
            </a:r>
            <a:r>
              <a:rPr sz="4600" dirty="0" err="1" smtClean="0">
                <a:latin typeface="Lucida Console" panose="020B0609040504020204" pitchFamily="49" charset="0"/>
              </a:rPr>
              <a:t>aes</a:t>
            </a:r>
            <a:r>
              <a:rPr sz="4600" dirty="0" smtClean="0">
                <a:latin typeface="Lucida Console" panose="020B0609040504020204" pitchFamily="49" charset="0"/>
              </a:rPr>
              <a:t>(x </a:t>
            </a:r>
            <a:r>
              <a:rPr sz="4600" dirty="0">
                <a:latin typeface="Lucida Console" panose="020B0609040504020204" pitchFamily="49" charset="0"/>
              </a:rPr>
              <a:t>= </a:t>
            </a:r>
            <a:r>
              <a:rPr lang="en-US" sz="4600" dirty="0" err="1" smtClean="0">
                <a:latin typeface="Lucida Console" panose="020B0609040504020204" pitchFamily="49" charset="0"/>
              </a:rPr>
              <a:t>length_mm</a:t>
            </a:r>
            <a:r>
              <a:rPr sz="4600" dirty="0" smtClean="0">
                <a:latin typeface="Lucida Console" panose="020B0609040504020204" pitchFamily="49" charset="0"/>
              </a:rPr>
              <a:t>, </a:t>
            </a:r>
            <a:r>
              <a:rPr sz="4600" dirty="0">
                <a:latin typeface="Lucida Console" panose="020B0609040504020204" pitchFamily="49" charset="0"/>
              </a:rPr>
              <a:t>y = </a:t>
            </a:r>
            <a:r>
              <a:rPr lang="en-US" sz="4600" dirty="0" err="1" smtClean="0">
                <a:latin typeface="Lucida Console" panose="020B0609040504020204" pitchFamily="49" charset="0"/>
              </a:rPr>
              <a:t>protein_codinggenes</a:t>
            </a:r>
            <a:r>
              <a:rPr sz="4600" dirty="0" smtClean="0">
                <a:latin typeface="Lucida Console" panose="020B0609040504020204" pitchFamily="49" charset="0"/>
              </a:rPr>
              <a:t>))</a:t>
            </a:r>
            <a:endParaRPr sz="4600" dirty="0">
              <a:latin typeface="Lucida Console" panose="020B0609040504020204" pitchFamily="49" charset="0"/>
            </a:endParaRPr>
          </a:p>
        </p:txBody>
      </p:sp>
      <p:pic>
        <p:nvPicPr>
          <p:cNvPr id="16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67" name="Text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372" y="720780"/>
            <a:ext cx="10501256" cy="10501256"/>
          </a:xfrm>
          <a:prstGeom prst="rect">
            <a:avLst/>
          </a:prstGeom>
        </p:spPr>
      </p:pic>
      <p:pic>
        <p:nvPicPr>
          <p:cNvPr id="169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ggplot(data = mpg) +…"/>
          <p:cNvSpPr txBox="1"/>
          <p:nvPr/>
        </p:nvSpPr>
        <p:spPr>
          <a:xfrm>
            <a:off x="775538" y="11319136"/>
            <a:ext cx="21328323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>
                <a:latin typeface="Lucida Console" panose="020B0609040504020204" pitchFamily="49" charset="0"/>
              </a:rPr>
              <a:t>ggplot</a:t>
            </a:r>
            <a:r>
              <a:rPr lang="en-US" sz="4000" dirty="0">
                <a:latin typeface="Lucida Console" panose="020B0609040504020204" pitchFamily="49" charset="0"/>
              </a:rPr>
              <a:t>(data = genome)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latin typeface="Lucida Console" panose="020B0609040504020204" pitchFamily="49" charset="0"/>
              </a:rPr>
              <a:t> </a:t>
            </a:r>
            <a:r>
              <a:rPr lang="en-US" sz="4000" dirty="0" smtClean="0">
                <a:latin typeface="Lucida Console" panose="020B0609040504020204" pitchFamily="49" charset="0"/>
              </a:rPr>
              <a:t>	 </a:t>
            </a:r>
            <a:r>
              <a:rPr lang="en-US" sz="4000" dirty="0" err="1">
                <a:latin typeface="Lucida Console" panose="020B0609040504020204" pitchFamily="49" charset="0"/>
              </a:rPr>
              <a:t>geom_point</a:t>
            </a:r>
            <a:r>
              <a:rPr lang="en-US" sz="4000" dirty="0">
                <a:latin typeface="Lucida Console" panose="020B0609040504020204" pitchFamily="49" charset="0"/>
              </a:rPr>
              <a:t>(mapping=</a:t>
            </a:r>
            <a:r>
              <a:rPr lang="en-US" sz="4000" dirty="0" err="1">
                <a:latin typeface="Lucida Console" panose="020B0609040504020204" pitchFamily="49" charset="0"/>
              </a:rPr>
              <a:t>aes</a:t>
            </a:r>
            <a:r>
              <a:rPr lang="en-US" sz="4000" dirty="0">
                <a:latin typeface="Lucida Console" panose="020B0609040504020204" pitchFamily="49" charset="0"/>
              </a:rPr>
              <a:t>(x = </a:t>
            </a:r>
            <a:r>
              <a:rPr lang="en-US" sz="4000" dirty="0" err="1">
                <a:latin typeface="Lucida Console" panose="020B0609040504020204" pitchFamily="49" charset="0"/>
              </a:rPr>
              <a:t>length_mm</a:t>
            </a:r>
            <a:r>
              <a:rPr lang="en-US" sz="4000" dirty="0">
                <a:latin typeface="Lucida Console" panose="020B0609040504020204" pitchFamily="49" charset="0"/>
              </a:rPr>
              <a:t>, y </a:t>
            </a:r>
            <a:r>
              <a:rPr lang="en-US" sz="4000" dirty="0" smtClean="0">
                <a:latin typeface="Lucida Console" panose="020B0609040504020204" pitchFamily="49" charset="0"/>
              </a:rPr>
              <a:t>= </a:t>
            </a:r>
            <a:r>
              <a:rPr lang="en-US" sz="4000" dirty="0" err="1" smtClean="0">
                <a:latin typeface="Lucida Console" panose="020B0609040504020204" pitchFamily="49" charset="0"/>
              </a:rPr>
              <a:t>protein_codinggenes</a:t>
            </a:r>
            <a:r>
              <a:rPr lang="en-US" sz="4000" dirty="0">
                <a:latin typeface="Lucida Console" panose="020B0609040504020204" pitchFamily="49" charset="0"/>
              </a:rPr>
              <a:t>))</a:t>
            </a:r>
          </a:p>
        </p:txBody>
      </p:sp>
      <p:sp>
        <p:nvSpPr>
          <p:cNvPr id="172" name="Line"/>
          <p:cNvSpPr/>
          <p:nvPr/>
        </p:nvSpPr>
        <p:spPr>
          <a:xfrm rot="16200000" flipH="1" flipV="1">
            <a:off x="8889668" y="1093842"/>
            <a:ext cx="7326942" cy="11223536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531934"/>
            <a:ext cx="11430000" cy="8572500"/>
          </a:xfrm>
          <a:prstGeom prst="rect">
            <a:avLst/>
          </a:prstGeom>
        </p:spPr>
      </p:pic>
      <p:sp>
        <p:nvSpPr>
          <p:cNvPr id="3" name="ggplot(data = mpg) +…"/>
          <p:cNvSpPr txBox="1"/>
          <p:nvPr/>
        </p:nvSpPr>
        <p:spPr>
          <a:xfrm>
            <a:off x="1527838" y="9912366"/>
            <a:ext cx="21328323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>
                <a:latin typeface="Lucida Console" panose="020B0609040504020204" pitchFamily="49" charset="0"/>
              </a:rPr>
              <a:t>ggplot</a:t>
            </a:r>
            <a:r>
              <a:rPr lang="en-US" sz="4000" dirty="0">
                <a:latin typeface="Lucida Console" panose="020B0609040504020204" pitchFamily="49" charset="0"/>
              </a:rPr>
              <a:t>(</a:t>
            </a:r>
            <a:r>
              <a:rPr lang="en-US" sz="4000" dirty="0">
                <a:solidFill>
                  <a:srgbClr val="FF0000"/>
                </a:solidFill>
                <a:latin typeface="Lucida Console" panose="020B0609040504020204" pitchFamily="49" charset="0"/>
              </a:rPr>
              <a:t>data</a:t>
            </a:r>
            <a:r>
              <a:rPr lang="en-US" sz="4000" dirty="0">
                <a:latin typeface="Lucida Console" panose="020B0609040504020204" pitchFamily="49" charset="0"/>
              </a:rPr>
              <a:t> = genome)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latin typeface="Lucida Console" panose="020B0609040504020204" pitchFamily="49" charset="0"/>
              </a:rPr>
              <a:t> </a:t>
            </a:r>
            <a:r>
              <a:rPr lang="en-US" sz="4000" dirty="0" smtClean="0">
                <a:latin typeface="Lucida Console" panose="020B0609040504020204" pitchFamily="49" charset="0"/>
              </a:rPr>
              <a:t>	 </a:t>
            </a:r>
            <a:r>
              <a:rPr lang="en-US" sz="40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geom</a:t>
            </a:r>
            <a:r>
              <a:rPr lang="en-US" sz="4000" dirty="0" err="1">
                <a:latin typeface="Lucida Console" panose="020B0609040504020204" pitchFamily="49" charset="0"/>
              </a:rPr>
              <a:t>_point</a:t>
            </a:r>
            <a:r>
              <a:rPr lang="en-US" sz="4000" dirty="0">
                <a:latin typeface="Lucida Console" panose="020B0609040504020204" pitchFamily="49" charset="0"/>
              </a:rPr>
              <a:t>(</a:t>
            </a:r>
            <a:r>
              <a:rPr lang="en-US" sz="4000" dirty="0">
                <a:solidFill>
                  <a:srgbClr val="FF0000"/>
                </a:solidFill>
                <a:latin typeface="Lucida Console" panose="020B0609040504020204" pitchFamily="49" charset="0"/>
              </a:rPr>
              <a:t>mapping</a:t>
            </a:r>
            <a:r>
              <a:rPr lang="en-US" sz="4000" dirty="0">
                <a:latin typeface="Lucida Console" panose="020B0609040504020204" pitchFamily="49" charset="0"/>
              </a:rPr>
              <a:t>=</a:t>
            </a:r>
            <a:r>
              <a:rPr lang="en-US" sz="40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aes</a:t>
            </a:r>
            <a:r>
              <a:rPr lang="en-US" sz="4000" dirty="0">
                <a:latin typeface="Lucida Console" panose="020B0609040504020204" pitchFamily="49" charset="0"/>
              </a:rPr>
              <a:t>(x = </a:t>
            </a:r>
            <a:r>
              <a:rPr lang="en-US" sz="4000" dirty="0" err="1">
                <a:latin typeface="Lucida Console" panose="020B0609040504020204" pitchFamily="49" charset="0"/>
              </a:rPr>
              <a:t>length_mm</a:t>
            </a:r>
            <a:r>
              <a:rPr lang="en-US" sz="4000" dirty="0">
                <a:latin typeface="Lucida Console" panose="020B0609040504020204" pitchFamily="49" charset="0"/>
              </a:rPr>
              <a:t>, y </a:t>
            </a:r>
            <a:r>
              <a:rPr lang="en-US" sz="4000" dirty="0" smtClean="0">
                <a:latin typeface="Lucida Console" panose="020B0609040504020204" pitchFamily="49" charset="0"/>
              </a:rPr>
              <a:t>= </a:t>
            </a:r>
            <a:r>
              <a:rPr lang="en-US" sz="4000" dirty="0" err="1" smtClean="0">
                <a:latin typeface="Lucida Console" panose="020B0609040504020204" pitchFamily="49" charset="0"/>
              </a:rPr>
              <a:t>protein_codinggenes</a:t>
            </a:r>
            <a:r>
              <a:rPr lang="en-US" sz="4000" dirty="0">
                <a:latin typeface="Lucida Console" panose="020B060904050402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7573892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2156</TotalTime>
  <Words>1156</Words>
  <Application>Microsoft Office PowerPoint</Application>
  <PresentationFormat>Custom</PresentationFormat>
  <Paragraphs>295</Paragraphs>
  <Slides>63</Slides>
  <Notes>8</Notes>
  <HiddenSlides>1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Arial</vt:lpstr>
      <vt:lpstr>Gill Sans</vt:lpstr>
      <vt:lpstr>Helvetica</vt:lpstr>
      <vt:lpstr>Helvetica Neue</vt:lpstr>
      <vt:lpstr>Lucida Console</vt:lpstr>
      <vt:lpstr>Lucida Grande</vt:lpstr>
      <vt:lpstr>medium-content-serif-font</vt:lpstr>
      <vt:lpstr>medium-content-title-font</vt:lpstr>
      <vt:lpstr>Monaco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</vt:lpstr>
      <vt:lpstr>Exercise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Mappings</vt:lpstr>
      <vt:lpstr>Geoms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2</vt:lpstr>
      <vt:lpstr>PowerPoint Presentation</vt:lpstr>
      <vt:lpstr>PowerPoint Presentation</vt:lpstr>
      <vt:lpstr>PowerPoint Presentation</vt:lpstr>
      <vt:lpstr>Question?</vt:lpstr>
      <vt:lpstr>PowerPoint Presentation</vt:lpstr>
      <vt:lpstr>PowerPoint Presentation</vt:lpstr>
      <vt:lpstr>Aesthetics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3</vt:lpstr>
      <vt:lpstr>PowerPoint Presentation</vt:lpstr>
      <vt:lpstr>PowerPoint Presentation</vt:lpstr>
      <vt:lpstr>Exercise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5</vt:lpstr>
      <vt:lpstr>PowerPoint Presentation</vt:lpstr>
      <vt:lpstr>Facets</vt:lpstr>
      <vt:lpstr>PowerPoint Presentation</vt:lpstr>
      <vt:lpstr>Exercise 6</vt:lpstr>
      <vt:lpstr>PowerPoint Presentation</vt:lpstr>
      <vt:lpstr>Saving graphs</vt:lpstr>
      <vt:lpstr>PowerPoint Presentation</vt:lpstr>
      <vt:lpstr>PowerPoint Presentation</vt:lpstr>
      <vt:lpstr>PowerPoint Presentation</vt:lpstr>
      <vt:lpstr>Your Turn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Allie Mills, Ph.D.</dc:creator>
  <cp:lastModifiedBy>Allie Mills, Ph.D.</cp:lastModifiedBy>
  <cp:revision>57</cp:revision>
  <dcterms:modified xsi:type="dcterms:W3CDTF">2019-10-02T18:29:53Z</dcterms:modified>
</cp:coreProperties>
</file>